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44"/>
  </p:notesMasterIdLst>
  <p:handoutMasterIdLst>
    <p:handoutMasterId r:id="rId45"/>
  </p:handoutMasterIdLst>
  <p:sldIdLst>
    <p:sldId id="400" r:id="rId2"/>
    <p:sldId id="592" r:id="rId3"/>
    <p:sldId id="540" r:id="rId4"/>
    <p:sldId id="570" r:id="rId5"/>
    <p:sldId id="541" r:id="rId6"/>
    <p:sldId id="593" r:id="rId7"/>
    <p:sldId id="552" r:id="rId8"/>
    <p:sldId id="544" r:id="rId9"/>
    <p:sldId id="569" r:id="rId10"/>
    <p:sldId id="542" r:id="rId11"/>
    <p:sldId id="591" r:id="rId12"/>
    <p:sldId id="553" r:id="rId13"/>
    <p:sldId id="554" r:id="rId14"/>
    <p:sldId id="551" r:id="rId15"/>
    <p:sldId id="567" r:id="rId16"/>
    <p:sldId id="578" r:id="rId17"/>
    <p:sldId id="581" r:id="rId18"/>
    <p:sldId id="583" r:id="rId19"/>
    <p:sldId id="584" r:id="rId20"/>
    <p:sldId id="547" r:id="rId21"/>
    <p:sldId id="546" r:id="rId22"/>
    <p:sldId id="545" r:id="rId23"/>
    <p:sldId id="548" r:id="rId24"/>
    <p:sldId id="549" r:id="rId25"/>
    <p:sldId id="576" r:id="rId26"/>
    <p:sldId id="566" r:id="rId27"/>
    <p:sldId id="568" r:id="rId28"/>
    <p:sldId id="572" r:id="rId29"/>
    <p:sldId id="574" r:id="rId30"/>
    <p:sldId id="558" r:id="rId31"/>
    <p:sldId id="577" r:id="rId32"/>
    <p:sldId id="556" r:id="rId33"/>
    <p:sldId id="490" r:id="rId34"/>
    <p:sldId id="582" r:id="rId35"/>
    <p:sldId id="586" r:id="rId36"/>
    <p:sldId id="587" r:id="rId37"/>
    <p:sldId id="590" r:id="rId38"/>
    <p:sldId id="588" r:id="rId39"/>
    <p:sldId id="589" r:id="rId40"/>
    <p:sldId id="595" r:id="rId41"/>
    <p:sldId id="596" r:id="rId42"/>
    <p:sldId id="597" r:id="rId43"/>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00"/>
    <a:srgbClr val="FF0000"/>
    <a:srgbClr val="996600"/>
    <a:srgbClr val="FF9900"/>
    <a:srgbClr val="663300"/>
    <a:srgbClr val="894400"/>
    <a:srgbClr val="A45100"/>
    <a:srgbClr val="B75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94645" autoAdjust="0"/>
  </p:normalViewPr>
  <p:slideViewPr>
    <p:cSldViewPr>
      <p:cViewPr varScale="1">
        <p:scale>
          <a:sx n="111" d="100"/>
          <a:sy n="111" d="100"/>
        </p:scale>
        <p:origin x="-163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588" y="-1588"/>
            <a:ext cx="3040063" cy="466726"/>
          </a:xfrm>
          <a:prstGeom prst="rect">
            <a:avLst/>
          </a:prstGeom>
          <a:noFill/>
          <a:ln w="9525">
            <a:noFill/>
            <a:miter lim="800000"/>
            <a:headEnd/>
            <a:tailEnd/>
          </a:ln>
          <a:effectLst/>
        </p:spPr>
        <p:txBody>
          <a:bodyPr vert="horz" wrap="square" lIns="93613" tIns="46807" rIns="93613" bIns="46807" numCol="1" anchor="t" anchorCtr="0" compatLnSpc="1">
            <a:prstTxWarp prst="textNoShape">
              <a:avLst/>
            </a:prstTxWarp>
          </a:bodyPr>
          <a:lstStyle>
            <a:lvl1pPr defTabSz="930275" eaLnBrk="0" hangingPunct="0">
              <a:spcBef>
                <a:spcPct val="0"/>
              </a:spcBef>
              <a:buFontTx/>
              <a:buNone/>
              <a:defRPr sz="1200" b="1">
                <a:latin typeface="Times New Roman" charset="0"/>
              </a:defRPr>
            </a:lvl1pPr>
          </a:lstStyle>
          <a:p>
            <a:pPr>
              <a:defRPr/>
            </a:pPr>
            <a:endParaRPr lang="en-US"/>
          </a:p>
        </p:txBody>
      </p:sp>
      <p:sp>
        <p:nvSpPr>
          <p:cNvPr id="4099" name="Rectangle 3"/>
          <p:cNvSpPr>
            <a:spLocks noGrp="1" noChangeArrowheads="1"/>
          </p:cNvSpPr>
          <p:nvPr>
            <p:ph type="dt" sz="quarter" idx="1"/>
          </p:nvPr>
        </p:nvSpPr>
        <p:spPr bwMode="auto">
          <a:xfrm>
            <a:off x="3971925" y="-1588"/>
            <a:ext cx="3040063" cy="466726"/>
          </a:xfrm>
          <a:prstGeom prst="rect">
            <a:avLst/>
          </a:prstGeom>
          <a:noFill/>
          <a:ln w="9525">
            <a:noFill/>
            <a:miter lim="800000"/>
            <a:headEnd/>
            <a:tailEnd/>
          </a:ln>
          <a:effectLst/>
        </p:spPr>
        <p:txBody>
          <a:bodyPr vert="horz" wrap="square" lIns="93613" tIns="46807" rIns="93613" bIns="46807" numCol="1" anchor="t" anchorCtr="0" compatLnSpc="1">
            <a:prstTxWarp prst="textNoShape">
              <a:avLst/>
            </a:prstTxWarp>
          </a:bodyPr>
          <a:lstStyle>
            <a:lvl1pPr algn="r" defTabSz="930275" eaLnBrk="0" hangingPunct="0">
              <a:spcBef>
                <a:spcPct val="0"/>
              </a:spcBef>
              <a:buFontTx/>
              <a:buNone/>
              <a:defRPr sz="1200" b="1">
                <a:latin typeface="Times New Roman" charset="0"/>
              </a:defRPr>
            </a:lvl1pPr>
          </a:lstStyle>
          <a:p>
            <a:pPr>
              <a:defRPr/>
            </a:pPr>
            <a:endParaRPr lang="en-US"/>
          </a:p>
        </p:txBody>
      </p:sp>
      <p:sp>
        <p:nvSpPr>
          <p:cNvPr id="4100" name="Rectangle 4"/>
          <p:cNvSpPr>
            <a:spLocks noGrp="1" noChangeArrowheads="1"/>
          </p:cNvSpPr>
          <p:nvPr>
            <p:ph type="ftr" sz="quarter" idx="2"/>
          </p:nvPr>
        </p:nvSpPr>
        <p:spPr bwMode="auto">
          <a:xfrm>
            <a:off x="-1588" y="8829675"/>
            <a:ext cx="3040063" cy="466725"/>
          </a:xfrm>
          <a:prstGeom prst="rect">
            <a:avLst/>
          </a:prstGeom>
          <a:noFill/>
          <a:ln w="9525">
            <a:noFill/>
            <a:miter lim="800000"/>
            <a:headEnd/>
            <a:tailEnd/>
          </a:ln>
          <a:effectLst/>
        </p:spPr>
        <p:txBody>
          <a:bodyPr vert="horz" wrap="square" lIns="93613" tIns="46807" rIns="93613" bIns="46807" numCol="1" anchor="b" anchorCtr="0" compatLnSpc="1">
            <a:prstTxWarp prst="textNoShape">
              <a:avLst/>
            </a:prstTxWarp>
          </a:bodyPr>
          <a:lstStyle>
            <a:lvl1pPr defTabSz="930275" eaLnBrk="0" hangingPunct="0">
              <a:spcBef>
                <a:spcPct val="0"/>
              </a:spcBef>
              <a:buFontTx/>
              <a:buNone/>
              <a:defRPr sz="1200" b="1">
                <a:latin typeface="Times New Roman" charset="0"/>
              </a:defRPr>
            </a:lvl1pPr>
          </a:lstStyle>
          <a:p>
            <a:pPr>
              <a:defRPr/>
            </a:pPr>
            <a:endParaRPr lang="en-US"/>
          </a:p>
        </p:txBody>
      </p:sp>
      <p:sp>
        <p:nvSpPr>
          <p:cNvPr id="4101" name="Rectangle 5"/>
          <p:cNvSpPr>
            <a:spLocks noGrp="1" noChangeArrowheads="1"/>
          </p:cNvSpPr>
          <p:nvPr>
            <p:ph type="sldNum" sz="quarter" idx="3"/>
          </p:nvPr>
        </p:nvSpPr>
        <p:spPr bwMode="auto">
          <a:xfrm>
            <a:off x="3971925" y="8829675"/>
            <a:ext cx="3040063" cy="466725"/>
          </a:xfrm>
          <a:prstGeom prst="rect">
            <a:avLst/>
          </a:prstGeom>
          <a:noFill/>
          <a:ln w="9525">
            <a:noFill/>
            <a:miter lim="800000"/>
            <a:headEnd/>
            <a:tailEnd/>
          </a:ln>
          <a:effectLst/>
        </p:spPr>
        <p:txBody>
          <a:bodyPr vert="horz" wrap="square" lIns="93613" tIns="46807" rIns="93613" bIns="46807" numCol="1" anchor="b" anchorCtr="0" compatLnSpc="1">
            <a:prstTxWarp prst="textNoShape">
              <a:avLst/>
            </a:prstTxWarp>
          </a:bodyPr>
          <a:lstStyle>
            <a:lvl1pPr algn="r" defTabSz="930275" eaLnBrk="0" hangingPunct="0">
              <a:spcBef>
                <a:spcPct val="0"/>
              </a:spcBef>
              <a:buFontTx/>
              <a:buNone/>
              <a:defRPr sz="1200" b="1">
                <a:latin typeface="Times New Roman" charset="0"/>
              </a:defRPr>
            </a:lvl1pPr>
          </a:lstStyle>
          <a:p>
            <a:pPr>
              <a:defRPr/>
            </a:pPr>
            <a:fld id="{9DCCFDB1-AD9D-4E8D-BD5D-1CE3CC868C75}" type="slidenum">
              <a:rPr lang="en-US"/>
              <a:pPr>
                <a:defRPr/>
              </a:pPr>
              <a:t>‹#›</a:t>
            </a:fld>
            <a:endParaRPr lang="en-US"/>
          </a:p>
        </p:txBody>
      </p:sp>
    </p:spTree>
    <p:extLst>
      <p:ext uri="{BB962C8B-B14F-4D97-AF65-F5344CB8AC3E}">
        <p14:creationId xmlns:p14="http://schemas.microsoft.com/office/powerpoint/2010/main" val="2936539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33683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4579" name="Rectangle 1027"/>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2967" tIns="46484" rIns="92967" bIns="46484"/>
          <a:lstStyle/>
          <a:p>
            <a:pPr eaLnBrk="1" hangingPunct="1"/>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967"/>
            <a:ext cx="3037840" cy="464820"/>
          </a:xfrm>
          <a:prstGeom prst="rect">
            <a:avLst/>
          </a:prstGeom>
          <a:ln/>
        </p:spPr>
        <p:txBody>
          <a:bodyPr lIns="93177" tIns="46589" rIns="93177" bIns="46589"/>
          <a:lstStyle/>
          <a:p>
            <a:fld id="{0818E233-5317-44DF-B430-B60BBF6C25ED}" type="slidenum">
              <a:rPr lang="en-US"/>
              <a:pPr/>
              <a:t>21</a:t>
            </a:fld>
            <a:endParaRPr lang="en-US"/>
          </a:p>
        </p:txBody>
      </p:sp>
      <p:sp>
        <p:nvSpPr>
          <p:cNvPr id="144386" name="Rectangle 2"/>
          <p:cNvSpPr>
            <a:spLocks noGrp="1" noRot="1" noChangeAspect="1" noChangeArrowheads="1" noTextEdit="1"/>
          </p:cNvSpPr>
          <p:nvPr>
            <p:ph type="sldImg"/>
          </p:nvPr>
        </p:nvSpPr>
        <p:spPr>
          <a:xfrm>
            <a:off x="1181100" y="696913"/>
            <a:ext cx="4648200" cy="3486150"/>
          </a:xfrm>
          <a:prstGeom prst="rect">
            <a:avLst/>
          </a:prstGeom>
          <a:ln/>
        </p:spPr>
      </p:sp>
      <p:sp>
        <p:nvSpPr>
          <p:cNvPr id="144387" name="Rectangle 3"/>
          <p:cNvSpPr>
            <a:spLocks noGrp="1" noChangeArrowheads="1"/>
          </p:cNvSpPr>
          <p:nvPr>
            <p:ph type="body" idx="1"/>
          </p:nvPr>
        </p:nvSpPr>
        <p:spPr>
          <a:xfrm>
            <a:off x="701040" y="4415790"/>
            <a:ext cx="5608320" cy="4183380"/>
          </a:xfrm>
          <a:prstGeom prst="rect">
            <a:avLst/>
          </a:prstGeom>
        </p:spPr>
        <p:txBody>
          <a:bodyPr lIns="93177" tIns="46589" rIns="93177" bIns="46589"/>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13" tIns="46807" rIns="93613" bIns="46807"/>
          <a:lstStyle/>
          <a:p>
            <a:pPr eaLnBrk="1" hangingPunct="1"/>
            <a:endParaRPr lang="en-U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82688" y="696913"/>
            <a:ext cx="4645025" cy="34845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1" name="Rectangle 3"/>
          <p:cNvSpPr>
            <a:spLocks noGrp="1" noChangeArrowheads="1"/>
          </p:cNvSpPr>
          <p:nvPr>
            <p:ph type="body" idx="1"/>
          </p:nvPr>
        </p:nvSpPr>
        <p:spPr bwMode="auto">
          <a:xfrm>
            <a:off x="935038" y="4414838"/>
            <a:ext cx="5140325" cy="418465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26"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29"/>
          <p:cNvSpPr txBox="1">
            <a:spLocks noChangeArrowheads="1"/>
          </p:cNvSpPr>
          <p:nvPr/>
        </p:nvSpPr>
        <p:spPr bwMode="auto">
          <a:xfrm>
            <a:off x="427038" y="4497388"/>
            <a:ext cx="48228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defRPr/>
            </a:pPr>
            <a:r>
              <a:rPr lang="en-US" sz="1600" smtClean="0">
                <a:solidFill>
                  <a:schemeClr val="bg1"/>
                </a:solidFill>
              </a:rPr>
              <a:t>Presented to:</a:t>
            </a:r>
          </a:p>
          <a:p>
            <a:pPr eaLnBrk="1" hangingPunct="1">
              <a:spcBef>
                <a:spcPct val="50000"/>
              </a:spcBef>
              <a:defRPr/>
            </a:pPr>
            <a:r>
              <a:rPr lang="en-US" sz="1600" smtClean="0">
                <a:solidFill>
                  <a:schemeClr val="bg1"/>
                </a:solidFill>
              </a:rPr>
              <a:t>By:</a:t>
            </a:r>
          </a:p>
          <a:p>
            <a:pPr eaLnBrk="1" hangingPunct="1">
              <a:spcBef>
                <a:spcPct val="50000"/>
              </a:spcBef>
              <a:defRPr/>
            </a:pPr>
            <a:r>
              <a:rPr lang="en-US" sz="1600" smtClean="0">
                <a:solidFill>
                  <a:schemeClr val="bg1"/>
                </a:solidFill>
              </a:rPr>
              <a:t>Date:</a:t>
            </a:r>
          </a:p>
        </p:txBody>
      </p:sp>
      <p:grpSp>
        <p:nvGrpSpPr>
          <p:cNvPr id="6" name="Group 1030"/>
          <p:cNvGrpSpPr>
            <a:grpSpLocks/>
          </p:cNvGrpSpPr>
          <p:nvPr/>
        </p:nvGrpSpPr>
        <p:grpSpPr bwMode="auto">
          <a:xfrm>
            <a:off x="5873750" y="269875"/>
            <a:ext cx="2895600" cy="911225"/>
            <a:chOff x="3700" y="170"/>
            <a:chExt cx="1824" cy="574"/>
          </a:xfrm>
        </p:grpSpPr>
        <p:sp>
          <p:nvSpPr>
            <p:cNvPr id="7" name="Text Box 1031"/>
            <p:cNvSpPr txBox="1">
              <a:spLocks noChangeArrowheads="1"/>
            </p:cNvSpPr>
            <p:nvPr userDrawn="1"/>
          </p:nvSpPr>
          <p:spPr bwMode="ltGray">
            <a:xfrm>
              <a:off x="4288" y="288"/>
              <a:ext cx="1236"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85000"/>
                </a:lnSpc>
                <a:defRPr/>
              </a:pPr>
              <a:r>
                <a:rPr lang="en-US" sz="1800" b="1" smtClean="0">
                  <a:solidFill>
                    <a:schemeClr val="bg1"/>
                  </a:solidFill>
                </a:rPr>
                <a:t>Federal Aviation</a:t>
              </a:r>
            </a:p>
            <a:p>
              <a:pPr eaLnBrk="1" hangingPunct="1">
                <a:lnSpc>
                  <a:spcPct val="85000"/>
                </a:lnSpc>
                <a:defRPr/>
              </a:pPr>
              <a:r>
                <a:rPr lang="en-US" sz="1800" b="1" smtClean="0">
                  <a:solidFill>
                    <a:schemeClr val="bg1"/>
                  </a:solidFill>
                </a:rPr>
                <a:t>Administration</a:t>
              </a:r>
            </a:p>
          </p:txBody>
        </p:sp>
        <p:pic>
          <p:nvPicPr>
            <p:cNvPr id="8" name="Picture 1032"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8291" name="Rectangle 1027"/>
          <p:cNvSpPr>
            <a:spLocks noGrp="1" noChangeArrowheads="1"/>
          </p:cNvSpPr>
          <p:nvPr>
            <p:ph type="ctrTitle"/>
          </p:nvPr>
        </p:nvSpPr>
        <p:spPr>
          <a:xfrm>
            <a:off x="446088" y="312738"/>
            <a:ext cx="4983162" cy="1395412"/>
          </a:xfrm>
        </p:spPr>
        <p:txBody>
          <a:bodyPr anchor="t"/>
          <a:lstStyle>
            <a:lvl1pPr>
              <a:defRPr/>
            </a:lvl1pPr>
          </a:lstStyle>
          <a:p>
            <a:r>
              <a:rPr lang="en-US"/>
              <a:t>Select to edit master title</a:t>
            </a:r>
          </a:p>
        </p:txBody>
      </p:sp>
      <p:sp>
        <p:nvSpPr>
          <p:cNvPr id="268292" name="Rectangle 1028"/>
          <p:cNvSpPr>
            <a:spLocks noGrp="1" noChangeArrowheads="1"/>
          </p:cNvSpPr>
          <p:nvPr>
            <p:ph type="subTitle" idx="1"/>
          </p:nvPr>
        </p:nvSpPr>
        <p:spPr>
          <a:xfrm>
            <a:off x="449263" y="1754188"/>
            <a:ext cx="4951412" cy="1752600"/>
          </a:xfrm>
        </p:spPr>
        <p:txBody>
          <a:bodyPr/>
          <a:lstStyle>
            <a:lvl1pPr marL="0" indent="0">
              <a:buFontTx/>
              <a:buNone/>
              <a:defRPr sz="3200">
                <a:solidFill>
                  <a:srgbClr val="969696"/>
                </a:solidFill>
              </a:defRPr>
            </a:lvl1pPr>
          </a:lstStyle>
          <a:p>
            <a:r>
              <a:rPr lang="en-US"/>
              <a:t>Select to edit master subtitle</a:t>
            </a:r>
          </a:p>
        </p:txBody>
      </p:sp>
    </p:spTree>
    <p:extLst>
      <p:ext uri="{BB962C8B-B14F-4D97-AF65-F5344CB8AC3E}">
        <p14:creationId xmlns:p14="http://schemas.microsoft.com/office/powerpoint/2010/main" val="8290590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79523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38524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440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150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39045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36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44786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39006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2438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373063"/>
            <a:ext cx="2117725" cy="5526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0050" y="373063"/>
            <a:ext cx="6202363" cy="5526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6637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D2F68"/>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1650"/>
          </a:xfrm>
          <a:prstGeom prst="rect">
            <a:avLst/>
          </a:prstGeom>
          <a:solidFill>
            <a:srgbClr val="1D2F68"/>
          </a:solidFill>
          <a:ln w="9525">
            <a:solidFill>
              <a:srgbClr val="1D2F68"/>
            </a:solidFill>
            <a:miter lim="800000"/>
            <a:headEnd/>
            <a:tailEnd/>
          </a:ln>
        </p:spPr>
        <p:txBody>
          <a:bodyPr wrap="none" anchor="ctr"/>
          <a:lstStyle/>
          <a:p>
            <a:pPr>
              <a:spcBef>
                <a:spcPct val="50000"/>
              </a:spcBef>
              <a:buFontTx/>
              <a:buChar char="•"/>
            </a:pPr>
            <a:endParaRPr lang="en-US"/>
          </a:p>
        </p:txBody>
      </p:sp>
      <p:sp>
        <p:nvSpPr>
          <p:cNvPr id="1027" name="Text Box 3"/>
          <p:cNvSpPr txBox="1">
            <a:spLocks noChangeArrowheads="1"/>
          </p:cNvSpPr>
          <p:nvPr/>
        </p:nvSpPr>
        <p:spPr bwMode="auto">
          <a:xfrm>
            <a:off x="6386513" y="6265863"/>
            <a:ext cx="137001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85000"/>
              </a:lnSpc>
              <a:defRPr/>
            </a:pPr>
            <a:r>
              <a:rPr lang="en-US" sz="1200" b="1" smtClean="0">
                <a:solidFill>
                  <a:schemeClr val="bg1"/>
                </a:solidFill>
              </a:rPr>
              <a:t>Federal Aviation</a:t>
            </a:r>
          </a:p>
          <a:p>
            <a:pPr eaLnBrk="1" hangingPunct="1">
              <a:lnSpc>
                <a:spcPct val="85000"/>
              </a:lnSpc>
              <a:defRPr/>
            </a:pPr>
            <a:r>
              <a:rPr lang="en-US" sz="1200" b="1" smtClean="0">
                <a:solidFill>
                  <a:schemeClr val="bg1"/>
                </a:solidFill>
              </a:rPr>
              <a:t>Administration</a:t>
            </a:r>
          </a:p>
        </p:txBody>
      </p:sp>
      <p:sp>
        <p:nvSpPr>
          <p:cNvPr id="1028" name="Rectangle 4"/>
          <p:cNvSpPr>
            <a:spLocks noGrp="1" noChangeArrowheads="1"/>
          </p:cNvSpPr>
          <p:nvPr>
            <p:ph type="title"/>
          </p:nvPr>
        </p:nvSpPr>
        <p:spPr bwMode="auto">
          <a:xfrm>
            <a:off x="400050" y="373063"/>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029" name="Rectangle 5"/>
          <p:cNvSpPr>
            <a:spLocks noGrp="1" noChangeArrowheads="1"/>
          </p:cNvSpPr>
          <p:nvPr>
            <p:ph type="body" idx="1"/>
          </p:nvPr>
        </p:nvSpPr>
        <p:spPr bwMode="auto">
          <a:xfrm>
            <a:off x="495300" y="1508125"/>
            <a:ext cx="8050213"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0" name="Rectangle 6"/>
          <p:cNvSpPr>
            <a:spLocks noChangeArrowheads="1"/>
          </p:cNvSpPr>
          <p:nvPr/>
        </p:nvSpPr>
        <p:spPr bwMode="auto">
          <a:xfrm>
            <a:off x="6940550" y="630555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fld id="{47ABFA37-DC87-4585-8AB8-B4B1DE5305E5}" type="slidenum">
              <a:rPr lang="en-US" sz="1200" b="1">
                <a:solidFill>
                  <a:schemeClr val="bg1"/>
                </a:solidFill>
              </a:rPr>
              <a:pPr algn="r"/>
              <a:t>‹#›</a:t>
            </a:fld>
            <a:endParaRPr lang="en-US" sz="1200" b="1">
              <a:solidFill>
                <a:schemeClr val="bg1"/>
              </a:solidFill>
            </a:endParaRPr>
          </a:p>
        </p:txBody>
      </p:sp>
      <p:sp>
        <p:nvSpPr>
          <p:cNvPr id="1031" name="Line 7"/>
          <p:cNvSpPr>
            <a:spLocks noChangeShapeType="1"/>
          </p:cNvSpPr>
          <p:nvPr/>
        </p:nvSpPr>
        <p:spPr bwMode="auto">
          <a:xfrm>
            <a:off x="0" y="6037263"/>
            <a:ext cx="914400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032" name="Text Box 8"/>
          <p:cNvSpPr txBox="1">
            <a:spLocks noChangeArrowheads="1"/>
          </p:cNvSpPr>
          <p:nvPr/>
        </p:nvSpPr>
        <p:spPr bwMode="auto">
          <a:xfrm>
            <a:off x="449263" y="6205538"/>
            <a:ext cx="47847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defRPr/>
            </a:pPr>
            <a:r>
              <a:rPr lang="en-US" sz="1200" dirty="0" smtClean="0">
                <a:solidFill>
                  <a:srgbClr val="C0C0C0"/>
                </a:solidFill>
              </a:rPr>
              <a:t>Deviations</a:t>
            </a:r>
            <a:r>
              <a:rPr lang="en-US" sz="1200" baseline="0" dirty="0" smtClean="0">
                <a:solidFill>
                  <a:srgbClr val="C0C0C0"/>
                </a:solidFill>
              </a:rPr>
              <a:t> and Runway Incursions</a:t>
            </a:r>
            <a:endParaRPr lang="en-US" sz="1200" dirty="0" smtClean="0">
              <a:solidFill>
                <a:srgbClr val="C0C0C0"/>
              </a:solidFill>
            </a:endParaRPr>
          </a:p>
        </p:txBody>
      </p:sp>
      <p:sp>
        <p:nvSpPr>
          <p:cNvPr id="267273" name="Text Box 9"/>
          <p:cNvSpPr txBox="1">
            <a:spLocks noChangeArrowheads="1"/>
          </p:cNvSpPr>
          <p:nvPr/>
        </p:nvSpPr>
        <p:spPr bwMode="auto">
          <a:xfrm>
            <a:off x="441325" y="6384925"/>
            <a:ext cx="3740150" cy="274638"/>
          </a:xfrm>
          <a:prstGeom prst="rect">
            <a:avLst/>
          </a:prstGeom>
          <a:noFill/>
          <a:ln w="9525">
            <a:noFill/>
            <a:miter lim="800000"/>
            <a:headEnd/>
            <a:tailEnd/>
          </a:ln>
          <a:effec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defRPr/>
            </a:pPr>
            <a:r>
              <a:rPr lang="en-US" sz="1200" dirty="0" smtClean="0">
                <a:solidFill>
                  <a:srgbClr val="C0C0C0"/>
                </a:solidFill>
              </a:rPr>
              <a:t>2013</a:t>
            </a:r>
          </a:p>
        </p:txBody>
      </p:sp>
      <p:pic>
        <p:nvPicPr>
          <p:cNvPr id="1034" name="Picture 10" descr="NEW FAA LOGO"/>
          <p:cNvPicPr>
            <a:picLocks noChangeAspect="1" noChangeArrowheads="1"/>
          </p:cNvPicPr>
          <p:nvPr/>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5708650" y="6124575"/>
            <a:ext cx="66040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l" rtl="0" eaLnBrk="0" fontAlgn="base" hangingPunct="0">
        <a:spcBef>
          <a:spcPct val="0"/>
        </a:spcBef>
        <a:spcAft>
          <a:spcPct val="0"/>
        </a:spcAft>
        <a:defRPr sz="4000" b="1">
          <a:solidFill>
            <a:schemeClr val="bg1"/>
          </a:solidFill>
          <a:latin typeface="+mj-lt"/>
          <a:ea typeface="+mj-ea"/>
          <a:cs typeface="+mj-cs"/>
        </a:defRPr>
      </a:lvl1pPr>
      <a:lvl2pPr algn="l" rtl="0" eaLnBrk="0" fontAlgn="base" hangingPunct="0">
        <a:spcBef>
          <a:spcPct val="0"/>
        </a:spcBef>
        <a:spcAft>
          <a:spcPct val="0"/>
        </a:spcAft>
        <a:defRPr sz="4000" b="1">
          <a:solidFill>
            <a:schemeClr val="bg1"/>
          </a:solidFill>
          <a:latin typeface="Arial" charset="0"/>
        </a:defRPr>
      </a:lvl2pPr>
      <a:lvl3pPr algn="l" rtl="0" eaLnBrk="0" fontAlgn="base" hangingPunct="0">
        <a:spcBef>
          <a:spcPct val="0"/>
        </a:spcBef>
        <a:spcAft>
          <a:spcPct val="0"/>
        </a:spcAft>
        <a:defRPr sz="4000" b="1">
          <a:solidFill>
            <a:schemeClr val="bg1"/>
          </a:solidFill>
          <a:latin typeface="Arial" charset="0"/>
        </a:defRPr>
      </a:lvl3pPr>
      <a:lvl4pPr algn="l" rtl="0" eaLnBrk="0" fontAlgn="base" hangingPunct="0">
        <a:spcBef>
          <a:spcPct val="0"/>
        </a:spcBef>
        <a:spcAft>
          <a:spcPct val="0"/>
        </a:spcAft>
        <a:defRPr sz="4000" b="1">
          <a:solidFill>
            <a:schemeClr val="bg1"/>
          </a:solidFill>
          <a:latin typeface="Arial" charset="0"/>
        </a:defRPr>
      </a:lvl4pPr>
      <a:lvl5pPr algn="l" rtl="0" eaLnBrk="0" fontAlgn="base" hangingPunct="0">
        <a:spcBef>
          <a:spcPct val="0"/>
        </a:spcBef>
        <a:spcAft>
          <a:spcPct val="0"/>
        </a:spcAft>
        <a:defRPr sz="4000" b="1">
          <a:solidFill>
            <a:schemeClr val="bg1"/>
          </a:solidFill>
          <a:latin typeface="Arial" charset="0"/>
        </a:defRPr>
      </a:lvl5pPr>
      <a:lvl6pPr marL="457200" algn="l" rtl="0" fontAlgn="base">
        <a:spcBef>
          <a:spcPct val="0"/>
        </a:spcBef>
        <a:spcAft>
          <a:spcPct val="0"/>
        </a:spcAft>
        <a:defRPr sz="4000" b="1">
          <a:solidFill>
            <a:schemeClr val="bg1"/>
          </a:solidFill>
          <a:latin typeface="Arial" charset="0"/>
        </a:defRPr>
      </a:lvl6pPr>
      <a:lvl7pPr marL="914400" algn="l" rtl="0" fontAlgn="base">
        <a:spcBef>
          <a:spcPct val="0"/>
        </a:spcBef>
        <a:spcAft>
          <a:spcPct val="0"/>
        </a:spcAft>
        <a:defRPr sz="4000" b="1">
          <a:solidFill>
            <a:schemeClr val="bg1"/>
          </a:solidFill>
          <a:latin typeface="Arial" charset="0"/>
        </a:defRPr>
      </a:lvl7pPr>
      <a:lvl8pPr marL="1371600" algn="l" rtl="0" fontAlgn="base">
        <a:spcBef>
          <a:spcPct val="0"/>
        </a:spcBef>
        <a:spcAft>
          <a:spcPct val="0"/>
        </a:spcAft>
        <a:defRPr sz="4000" b="1">
          <a:solidFill>
            <a:schemeClr val="bg1"/>
          </a:solidFill>
          <a:latin typeface="Arial" charset="0"/>
        </a:defRPr>
      </a:lvl8pPr>
      <a:lvl9pPr marL="1828800" algn="l" rtl="0" fontAlgn="base">
        <a:spcBef>
          <a:spcPct val="0"/>
        </a:spcBef>
        <a:spcAft>
          <a:spcPct val="0"/>
        </a:spcAft>
        <a:defRPr sz="40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tmp"/><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381000"/>
            <a:ext cx="5410200" cy="609600"/>
          </a:xfrm>
        </p:spPr>
        <p:txBody>
          <a:bodyPr/>
          <a:lstStyle/>
          <a:p>
            <a:pPr eaLnBrk="1" hangingPunct="1"/>
            <a:r>
              <a:rPr lang="en-US" sz="3200" dirty="0" smtClean="0"/>
              <a:t>North Florida FSDO</a:t>
            </a:r>
          </a:p>
        </p:txBody>
      </p:sp>
      <p:sp>
        <p:nvSpPr>
          <p:cNvPr id="3075" name="Rectangle 3"/>
          <p:cNvSpPr>
            <a:spLocks noGrp="1" noChangeArrowheads="1"/>
          </p:cNvSpPr>
          <p:nvPr>
            <p:ph type="subTitle" idx="1"/>
          </p:nvPr>
        </p:nvSpPr>
        <p:spPr>
          <a:xfrm>
            <a:off x="0" y="1219200"/>
            <a:ext cx="5486400" cy="3276600"/>
          </a:xfrm>
        </p:spPr>
        <p:txBody>
          <a:bodyPr/>
          <a:lstStyle/>
          <a:p>
            <a:pPr eaLnBrk="1" hangingPunct="1"/>
            <a:r>
              <a:rPr lang="en-US" sz="2000" b="0" dirty="0" smtClean="0">
                <a:solidFill>
                  <a:schemeClr val="bg1"/>
                </a:solidFill>
              </a:rPr>
              <a:t>Runway Safety Program-</a:t>
            </a:r>
          </a:p>
          <a:p>
            <a:pPr eaLnBrk="1" hangingPunct="1"/>
            <a:endParaRPr lang="en-US" sz="2000" b="0" dirty="0" smtClean="0">
              <a:solidFill>
                <a:schemeClr val="bg1"/>
              </a:solidFill>
            </a:endParaRPr>
          </a:p>
          <a:p>
            <a:pPr eaLnBrk="1" hangingPunct="1"/>
            <a:r>
              <a:rPr lang="en-US" sz="2000" b="0" dirty="0" smtClean="0">
                <a:solidFill>
                  <a:schemeClr val="bg1"/>
                </a:solidFill>
              </a:rPr>
              <a:t>Pilot Deviations</a:t>
            </a:r>
          </a:p>
          <a:p>
            <a:pPr eaLnBrk="1" hangingPunct="1"/>
            <a:r>
              <a:rPr lang="en-US" sz="2000" b="0" dirty="0" smtClean="0">
                <a:solidFill>
                  <a:schemeClr val="bg1"/>
                </a:solidFill>
              </a:rPr>
              <a:t>Runway Incursions</a:t>
            </a:r>
          </a:p>
          <a:p>
            <a:pPr eaLnBrk="1" hangingPunct="1"/>
            <a:r>
              <a:rPr lang="en-US" sz="2000" b="0" dirty="0">
                <a:solidFill>
                  <a:schemeClr val="bg1"/>
                </a:solidFill>
              </a:rPr>
              <a:t>Instructor and Student Responsibilities…</a:t>
            </a:r>
          </a:p>
          <a:p>
            <a:pPr eaLnBrk="1" hangingPunct="1"/>
            <a:endParaRPr lang="en-US" sz="2000" b="0" dirty="0" smtClean="0">
              <a:solidFill>
                <a:srgbClr val="FFCC00"/>
              </a:solidFill>
            </a:endParaRPr>
          </a:p>
          <a:p>
            <a:pPr eaLnBrk="1" hangingPunct="1"/>
            <a:r>
              <a:rPr lang="en-US" sz="2000" b="0" dirty="0" smtClean="0">
                <a:solidFill>
                  <a:srgbClr val="FFCC00"/>
                </a:solidFill>
              </a:rPr>
              <a:t>Risk Management</a:t>
            </a:r>
          </a:p>
          <a:p>
            <a:pPr eaLnBrk="1" hangingPunct="1"/>
            <a:r>
              <a:rPr lang="en-US" sz="2000" b="0" dirty="0" smtClean="0">
                <a:solidFill>
                  <a:srgbClr val="FFCC00"/>
                </a:solidFill>
              </a:rPr>
              <a:t>Teaching Judgmen</a:t>
            </a:r>
            <a:r>
              <a:rPr lang="en-US" sz="2400" b="0" dirty="0" smtClean="0">
                <a:solidFill>
                  <a:srgbClr val="FFCC00"/>
                </a:solidFill>
              </a:rPr>
              <a:t>t</a:t>
            </a:r>
          </a:p>
        </p:txBody>
      </p:sp>
      <p:sp>
        <p:nvSpPr>
          <p:cNvPr id="3076" name="Text Box 4"/>
          <p:cNvSpPr txBox="1">
            <a:spLocks noChangeArrowheads="1"/>
          </p:cNvSpPr>
          <p:nvPr/>
        </p:nvSpPr>
        <p:spPr bwMode="auto">
          <a:xfrm>
            <a:off x="1746250" y="4497388"/>
            <a:ext cx="3968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sz="1600" dirty="0" smtClean="0">
                <a:solidFill>
                  <a:schemeClr val="bg1"/>
                </a:solidFill>
              </a:rPr>
              <a:t>Pilots and Flight Instructors </a:t>
            </a:r>
            <a:endParaRPr lang="en-US" sz="1600" dirty="0">
              <a:solidFill>
                <a:schemeClr val="bg1"/>
              </a:solidFill>
            </a:endParaRPr>
          </a:p>
        </p:txBody>
      </p:sp>
      <p:sp>
        <p:nvSpPr>
          <p:cNvPr id="3077" name="Text Box 5"/>
          <p:cNvSpPr txBox="1">
            <a:spLocks noChangeArrowheads="1"/>
          </p:cNvSpPr>
          <p:nvPr/>
        </p:nvSpPr>
        <p:spPr bwMode="auto">
          <a:xfrm>
            <a:off x="842963" y="4859338"/>
            <a:ext cx="4387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sz="1600" dirty="0">
                <a:solidFill>
                  <a:schemeClr val="bg1"/>
                </a:solidFill>
              </a:rPr>
              <a:t>Dennis H. Whitley, FAASTeam </a:t>
            </a:r>
          </a:p>
        </p:txBody>
      </p:sp>
      <p:sp>
        <p:nvSpPr>
          <p:cNvPr id="3078" name="Text Box 6"/>
          <p:cNvSpPr txBox="1">
            <a:spLocks noChangeArrowheads="1"/>
          </p:cNvSpPr>
          <p:nvPr/>
        </p:nvSpPr>
        <p:spPr bwMode="auto">
          <a:xfrm>
            <a:off x="967437" y="5257800"/>
            <a:ext cx="41989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sz="1600" dirty="0" smtClean="0">
                <a:solidFill>
                  <a:schemeClr val="bg1"/>
                </a:solidFill>
              </a:rPr>
              <a:t>2013</a:t>
            </a:r>
            <a:endParaRPr lang="en-US" sz="1600" dirty="0">
              <a:solidFill>
                <a:schemeClr val="bg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019800"/>
          </a:xfrm>
          <a:prstGeom prst="rect">
            <a:avLst/>
          </a:prstGeom>
        </p:spPr>
      </p:pic>
    </p:spTree>
    <p:extLst>
      <p:ext uri="{BB962C8B-B14F-4D97-AF65-F5344CB8AC3E}">
        <p14:creationId xmlns:p14="http://schemas.microsoft.com/office/powerpoint/2010/main" val="3546681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latin typeface="Univers 55" pitchFamily="34" charset="0"/>
              </a:rPr>
              <a:t>Situational Awareness</a:t>
            </a:r>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2" descr="http://www.nasa.gov/centers/ames/images/content/707925main_tow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399"/>
            <a:ext cx="9120909" cy="471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131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latin typeface="Univers 55" pitchFamily="34" charset="0"/>
              </a:rPr>
              <a:t>Situational Awareness</a:t>
            </a:r>
          </a:p>
          <a:p>
            <a:pPr marL="233363" indent="-233363" algn="ctr">
              <a:lnSpc>
                <a:spcPct val="90000"/>
              </a:lnSpc>
              <a:spcBef>
                <a:spcPct val="40000"/>
              </a:spcBef>
              <a:buClr>
                <a:srgbClr val="31468D"/>
              </a:buClr>
              <a:buFontTx/>
              <a:buNone/>
            </a:pPr>
            <a:r>
              <a:rPr lang="en-US" sz="1800" dirty="0" smtClean="0">
                <a:latin typeface="+mj-lt"/>
              </a:rPr>
              <a:t>“The Eye can’t see what the mind doesn’t know!”</a:t>
            </a:r>
            <a:endParaRPr lang="en-US" sz="1800" dirty="0">
              <a:latin typeface="+mj-lt"/>
            </a:endParaRPr>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2" descr="http://www.nasa.gov/centers/ames/images/content/707925main_tow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399"/>
            <a:ext cx="9120909" cy="471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205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Instructor / Student</a:t>
            </a:r>
          </a:p>
          <a:p>
            <a:pPr marL="233363" indent="-233363" algn="ctr">
              <a:lnSpc>
                <a:spcPct val="90000"/>
              </a:lnSpc>
              <a:spcBef>
                <a:spcPct val="40000"/>
              </a:spcBef>
              <a:buClr>
                <a:srgbClr val="31468D"/>
              </a:buClr>
              <a:buFontTx/>
              <a:buNone/>
            </a:pPr>
            <a:r>
              <a:rPr lang="en-US" sz="3600" b="1" dirty="0" smtClean="0">
                <a:solidFill>
                  <a:srgbClr val="FFCC00"/>
                </a:solidFill>
                <a:latin typeface="Univers 55" pitchFamily="34" charset="0"/>
              </a:rPr>
              <a:t>Relationships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4098" name="Picture 2" descr="http://static.neatorama.com/images/2012-11/gibraltar-airport-run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2309"/>
            <a:ext cx="9123218" cy="599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098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latin typeface="Univers 55" pitchFamily="34" charset="0"/>
              </a:rPr>
              <a:t>Pilot and Controller Deviations</a:t>
            </a:r>
          </a:p>
          <a:p>
            <a:pPr marL="233363" indent="-233363" algn="ctr">
              <a:lnSpc>
                <a:spcPct val="90000"/>
              </a:lnSpc>
              <a:spcBef>
                <a:spcPct val="40000"/>
              </a:spcBef>
              <a:buClr>
                <a:srgbClr val="31468D"/>
              </a:buClr>
              <a:buFontTx/>
              <a:buNone/>
            </a:pPr>
            <a:endParaRPr lang="en-US" sz="1100" dirty="0" smtClean="0">
              <a:latin typeface="Univers 55" pitchFamily="34" charset="0"/>
            </a:endParaRPr>
          </a:p>
          <a:p>
            <a:r>
              <a:rPr lang="en-US" sz="2400" b="0" dirty="0"/>
              <a:t>Pilot Deviations:</a:t>
            </a:r>
          </a:p>
          <a:p>
            <a:pPr lvl="1"/>
            <a:r>
              <a:rPr lang="en-US" sz="1600" b="0" dirty="0"/>
              <a:t>•</a:t>
            </a:r>
            <a:r>
              <a:rPr lang="en-US" sz="1200" b="0" dirty="0"/>
              <a:t> </a:t>
            </a:r>
            <a:r>
              <a:rPr lang="en-US" sz="1600" b="0" dirty="0"/>
              <a:t>Crossing a runway hold marking without </a:t>
            </a:r>
            <a:r>
              <a:rPr lang="en-US" sz="1600" b="0" dirty="0" smtClean="0"/>
              <a:t>clearance from </a:t>
            </a:r>
            <a:r>
              <a:rPr lang="en-US" sz="1600" b="0" dirty="0"/>
              <a:t>ATC</a:t>
            </a:r>
          </a:p>
          <a:p>
            <a:pPr lvl="1"/>
            <a:r>
              <a:rPr lang="en-US" sz="1600" b="0" dirty="0"/>
              <a:t>• Taking off without clearance</a:t>
            </a:r>
          </a:p>
          <a:p>
            <a:pPr lvl="1"/>
            <a:r>
              <a:rPr lang="en-US" sz="1600" b="0" dirty="0"/>
              <a:t>• Landing without clearance</a:t>
            </a:r>
          </a:p>
          <a:p>
            <a:endParaRPr lang="en-US" sz="1600" b="0" dirty="0" smtClean="0"/>
          </a:p>
          <a:p>
            <a:r>
              <a:rPr lang="en-US" sz="2400" b="0" dirty="0" smtClean="0"/>
              <a:t>Operational </a:t>
            </a:r>
            <a:r>
              <a:rPr lang="en-US" sz="2400" b="0" dirty="0"/>
              <a:t>Incidents (OI):</a:t>
            </a:r>
          </a:p>
          <a:p>
            <a:pPr lvl="1"/>
            <a:r>
              <a:rPr lang="en-US" sz="1600" b="0" dirty="0"/>
              <a:t>• Clearing an aircraft onto a runway while </a:t>
            </a:r>
            <a:r>
              <a:rPr lang="en-US" sz="1600" b="0" dirty="0" smtClean="0"/>
              <a:t>another aircraft </a:t>
            </a:r>
            <a:r>
              <a:rPr lang="en-US" sz="1600" b="0" dirty="0"/>
              <a:t>is landing on the same runway</a:t>
            </a:r>
          </a:p>
          <a:p>
            <a:pPr lvl="1"/>
            <a:r>
              <a:rPr lang="en-US" sz="1600" b="0" dirty="0"/>
              <a:t>• Issuing a takeoff clearance while the runway </a:t>
            </a:r>
            <a:r>
              <a:rPr lang="en-US" sz="1600" b="0" dirty="0" smtClean="0"/>
              <a:t>is occupied </a:t>
            </a:r>
            <a:r>
              <a:rPr lang="en-US" sz="1600" b="0" dirty="0"/>
              <a:t>by another aircraft or vehicle</a:t>
            </a:r>
          </a:p>
          <a:p>
            <a:endParaRPr lang="en-US" sz="1600" b="0" dirty="0" smtClean="0"/>
          </a:p>
          <a:p>
            <a:r>
              <a:rPr lang="en-US" sz="2400" b="0" dirty="0" smtClean="0"/>
              <a:t>Vehicle </a:t>
            </a:r>
            <a:r>
              <a:rPr lang="en-US" sz="2400" b="0" dirty="0"/>
              <a:t>(Driver) Deviations:</a:t>
            </a:r>
          </a:p>
          <a:p>
            <a:pPr lvl="1"/>
            <a:r>
              <a:rPr lang="en-US" sz="1600" b="0" dirty="0"/>
              <a:t>• Crossing a runway hold marking without </a:t>
            </a:r>
            <a:r>
              <a:rPr lang="en-US" sz="1600" b="0" dirty="0" smtClean="0"/>
              <a:t>ATC clearance</a:t>
            </a:r>
            <a:endParaRPr lang="en-US" sz="1600" dirty="0">
              <a:solidFill>
                <a:srgbClr val="31468D"/>
              </a:solidFill>
              <a:latin typeface="Univers 55" pitchFamily="34" charset="0"/>
            </a:endParaRPr>
          </a:p>
        </p:txBody>
      </p:sp>
    </p:spTree>
    <p:extLst>
      <p:ext uri="{BB962C8B-B14F-4D97-AF65-F5344CB8AC3E}">
        <p14:creationId xmlns:p14="http://schemas.microsoft.com/office/powerpoint/2010/main" val="4098592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Pilot Deviations</a:t>
            </a: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5" name="Picture 2" descr="mco_3D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34156"/>
            <a:ext cx="8077200" cy="508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961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074" name="Picture 2" descr="http://talkaviation.com/images/Books/phak/Appendix-1/when%20taxi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036" y="1676400"/>
            <a:ext cx="7540625" cy="42744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209985" descr="C:\Documents and Settings\Owner\Desktop\aceslides\Opt3_Causal Analysis for Runway Incursions\ToDo\S3Picture 2209985.JP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949035" y="1676399"/>
            <a:ext cx="7540625" cy="4333327"/>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CC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5697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2" descr="http://www.tvgasm.com/wp-content/uploads/2012/10/normal_runway_incursi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660235"/>
            <a:ext cx="5821219" cy="43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781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Dangerous Mixture</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074" name="Picture 2" descr="http://talkaviation.com/images/Books/phak/Appendix-1/when%20taxi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036" y="1676400"/>
            <a:ext cx="7540625" cy="427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098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Dangerous Mixture</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074" name="Picture 2" descr="http://talkaviation.com/images/Books/phak/Appendix-1/when%20taxi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036" y="1676400"/>
            <a:ext cx="7540625" cy="42744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036" y="1705398"/>
            <a:ext cx="7509164" cy="4245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5506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Airport / 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649430107"/>
              </p:ext>
            </p:extLst>
          </p:nvPr>
        </p:nvGraphicFramePr>
        <p:xfrm>
          <a:off x="1676400" y="1249368"/>
          <a:ext cx="6033293" cy="3703632"/>
        </p:xfrm>
        <a:graphic>
          <a:graphicData uri="http://schemas.openxmlformats.org/drawingml/2006/table">
            <a:tbl>
              <a:tblPr firstRow="1" firstCol="1" bandRow="1">
                <a:tableStyleId>{5C22544A-7EE6-4342-B048-85BDC9FD1C3A}</a:tableStyleId>
              </a:tblPr>
              <a:tblGrid>
                <a:gridCol w="861899"/>
                <a:gridCol w="861899"/>
                <a:gridCol w="861899"/>
                <a:gridCol w="861899"/>
                <a:gridCol w="861899"/>
                <a:gridCol w="861899"/>
                <a:gridCol w="861899"/>
              </a:tblGrid>
              <a:tr h="308636">
                <a:tc gridSpan="7">
                  <a:txBody>
                    <a:bodyPr/>
                    <a:lstStyle/>
                    <a:p>
                      <a:pPr marL="0" marR="0" algn="ctr">
                        <a:lnSpc>
                          <a:spcPts val="1275"/>
                        </a:lnSpc>
                        <a:spcBef>
                          <a:spcPts val="0"/>
                        </a:spcBef>
                        <a:spcAft>
                          <a:spcPts val="1000"/>
                        </a:spcAft>
                      </a:pPr>
                      <a:r>
                        <a:rPr lang="en-US" sz="900" dirty="0">
                          <a:solidFill>
                            <a:schemeClr val="tx1"/>
                          </a:solidFill>
                          <a:effectLst/>
                        </a:rPr>
                        <a:t>FY- 2012</a:t>
                      </a:r>
                      <a:endParaRPr lang="en-US" sz="1100" dirty="0">
                        <a:solidFill>
                          <a:schemeClr val="tx1"/>
                        </a:solidFill>
                        <a:effectLst/>
                        <a:latin typeface="Calibri"/>
                        <a:ea typeface="Calibri"/>
                        <a:cs typeface="Times New Roman"/>
                      </a:endParaRPr>
                    </a:p>
                  </a:txBody>
                  <a:tcPr marL="47625" marR="47625" marT="19050" marB="1905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636">
                <a:tc>
                  <a:txBody>
                    <a:bodyPr/>
                    <a:lstStyle/>
                    <a:p>
                      <a:pPr marL="0" marR="0" algn="ctr">
                        <a:lnSpc>
                          <a:spcPts val="1275"/>
                        </a:lnSpc>
                        <a:spcBef>
                          <a:spcPts val="0"/>
                        </a:spcBef>
                        <a:spcAft>
                          <a:spcPts val="1000"/>
                        </a:spcAft>
                      </a:pPr>
                      <a:r>
                        <a:rPr lang="en-US" sz="1100" dirty="0">
                          <a:solidFill>
                            <a:schemeClr val="tx1"/>
                          </a:solidFill>
                          <a:effectLst/>
                        </a:rPr>
                        <a:t>REGION</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dirty="0">
                          <a:solidFill>
                            <a:schemeClr val="tx1"/>
                          </a:solidFill>
                          <a:effectLst/>
                        </a:rPr>
                        <a:t>OE/D</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OI</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OTHER</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dirty="0">
                          <a:solidFill>
                            <a:schemeClr val="tx1"/>
                          </a:solidFill>
                          <a:effectLst/>
                        </a:rPr>
                        <a:t>PD</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V/PD</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TOTAL</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Totals:</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57</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169</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722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200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1150</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AAL</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25</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ACE</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1</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5</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31</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dirty="0">
                          <a:solidFill>
                            <a:schemeClr val="tx1"/>
                          </a:solidFill>
                          <a:effectLst/>
                        </a:rPr>
                        <a:t>AEA</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72</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146</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AGL</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9</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83</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154</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ANE</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25</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ANM</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57</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21</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96</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dirty="0">
                          <a:solidFill>
                            <a:schemeClr val="tx1"/>
                          </a:solidFill>
                          <a:effectLst/>
                        </a:rPr>
                        <a:t>ASO</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9</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130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199</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ASW</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104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46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184</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AWP</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217</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28</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290</a:t>
                      </a:r>
                      <a:endParaRPr lang="en-US" sz="1100" dirty="0">
                        <a:solidFill>
                          <a:schemeClr val="tx1"/>
                        </a:solidFill>
                        <a:effectLst/>
                        <a:latin typeface="Calibri"/>
                        <a:ea typeface="Calibri"/>
                        <a:cs typeface="Times New Roman"/>
                      </a:endParaRPr>
                    </a:p>
                  </a:txBody>
                  <a:tcPr marL="47625" marR="47625" marT="19050" marB="19050"/>
                </a:tc>
              </a:tr>
            </a:tbl>
          </a:graphicData>
        </a:graphic>
      </p:graphicFrame>
      <p:sp>
        <p:nvSpPr>
          <p:cNvPr id="2" name="Rectangle 1"/>
          <p:cNvSpPr/>
          <p:nvPr/>
        </p:nvSpPr>
        <p:spPr>
          <a:xfrm>
            <a:off x="1828800" y="4953000"/>
            <a:ext cx="4572000" cy="276999"/>
          </a:xfrm>
          <a:prstGeom prst="rect">
            <a:avLst/>
          </a:prstGeom>
        </p:spPr>
        <p:txBody>
          <a:bodyPr>
            <a:spAutoFit/>
          </a:bodyPr>
          <a:lstStyle/>
          <a:p>
            <a:r>
              <a:rPr lang="en-US" sz="1200" b="1" dirty="0">
                <a:solidFill>
                  <a:schemeClr val="bg1"/>
                </a:solidFill>
              </a:rPr>
              <a:t>Data valid through 15-Jun-2013</a:t>
            </a:r>
          </a:p>
        </p:txBody>
      </p:sp>
    </p:spTree>
    <p:extLst>
      <p:ext uri="{BB962C8B-B14F-4D97-AF65-F5344CB8AC3E}">
        <p14:creationId xmlns:p14="http://schemas.microsoft.com/office/powerpoint/2010/main" val="1147112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Airport / 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547127844"/>
              </p:ext>
            </p:extLst>
          </p:nvPr>
        </p:nvGraphicFramePr>
        <p:xfrm>
          <a:off x="1676400" y="1249368"/>
          <a:ext cx="6033293" cy="3703632"/>
        </p:xfrm>
        <a:graphic>
          <a:graphicData uri="http://schemas.openxmlformats.org/drawingml/2006/table">
            <a:tbl>
              <a:tblPr firstRow="1" firstCol="1" bandRow="1">
                <a:tableStyleId>{5C22544A-7EE6-4342-B048-85BDC9FD1C3A}</a:tableStyleId>
              </a:tblPr>
              <a:tblGrid>
                <a:gridCol w="861899"/>
                <a:gridCol w="861899"/>
                <a:gridCol w="861899"/>
                <a:gridCol w="861899"/>
                <a:gridCol w="861899"/>
                <a:gridCol w="861899"/>
                <a:gridCol w="861899"/>
              </a:tblGrid>
              <a:tr h="308636">
                <a:tc gridSpan="7">
                  <a:txBody>
                    <a:bodyPr/>
                    <a:lstStyle/>
                    <a:p>
                      <a:pPr marL="0" marR="0" algn="ctr">
                        <a:lnSpc>
                          <a:spcPts val="1275"/>
                        </a:lnSpc>
                        <a:spcBef>
                          <a:spcPts val="0"/>
                        </a:spcBef>
                        <a:spcAft>
                          <a:spcPts val="1000"/>
                        </a:spcAft>
                      </a:pPr>
                      <a:r>
                        <a:rPr lang="en-US" sz="900" dirty="0">
                          <a:solidFill>
                            <a:schemeClr val="tx1"/>
                          </a:solidFill>
                          <a:effectLst/>
                        </a:rPr>
                        <a:t>FY- 2012</a:t>
                      </a:r>
                      <a:endParaRPr lang="en-US" sz="1100" dirty="0">
                        <a:solidFill>
                          <a:schemeClr val="tx1"/>
                        </a:solidFill>
                        <a:effectLst/>
                        <a:latin typeface="Calibri"/>
                        <a:ea typeface="Calibri"/>
                        <a:cs typeface="Times New Roman"/>
                      </a:endParaRPr>
                    </a:p>
                  </a:txBody>
                  <a:tcPr marL="47625" marR="47625" marT="19050" marB="1905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636">
                <a:tc>
                  <a:txBody>
                    <a:bodyPr/>
                    <a:lstStyle/>
                    <a:p>
                      <a:pPr marL="0" marR="0" algn="ctr">
                        <a:lnSpc>
                          <a:spcPts val="1275"/>
                        </a:lnSpc>
                        <a:spcBef>
                          <a:spcPts val="0"/>
                        </a:spcBef>
                        <a:spcAft>
                          <a:spcPts val="1000"/>
                        </a:spcAft>
                      </a:pPr>
                      <a:r>
                        <a:rPr lang="en-US" sz="1100" dirty="0">
                          <a:solidFill>
                            <a:schemeClr val="tx1"/>
                          </a:solidFill>
                          <a:effectLst/>
                        </a:rPr>
                        <a:t>REGION</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dirty="0">
                          <a:solidFill>
                            <a:schemeClr val="tx1"/>
                          </a:solidFill>
                          <a:effectLst/>
                        </a:rPr>
                        <a:t>OE/D</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OI</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OTHER</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dirty="0">
                          <a:solidFill>
                            <a:schemeClr val="tx1"/>
                          </a:solidFill>
                          <a:effectLst/>
                        </a:rPr>
                        <a:t>PD</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V/PD</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gn="ctr">
                        <a:lnSpc>
                          <a:spcPts val="1275"/>
                        </a:lnSpc>
                        <a:spcBef>
                          <a:spcPts val="0"/>
                        </a:spcBef>
                        <a:spcAft>
                          <a:spcPts val="1000"/>
                        </a:spcAft>
                      </a:pPr>
                      <a:r>
                        <a:rPr lang="en-US" sz="1100">
                          <a:solidFill>
                            <a:schemeClr val="tx1"/>
                          </a:solidFill>
                          <a:effectLst/>
                        </a:rPr>
                        <a:t>TOTAL</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Totals:</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57</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169</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722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200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1150</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AAL</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25</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ACE</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1</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5</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31</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dirty="0">
                          <a:solidFill>
                            <a:schemeClr val="tx1"/>
                          </a:solidFill>
                          <a:effectLst/>
                        </a:rPr>
                        <a:t>AEA</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72</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146</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AGL</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9</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83</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154</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ANE</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25</a:t>
                      </a:r>
                      <a:endParaRPr lang="en-US" sz="110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ANM</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57</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21</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96</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dirty="0">
                          <a:solidFill>
                            <a:schemeClr val="tx1"/>
                          </a:solidFill>
                          <a:effectLst/>
                        </a:rPr>
                        <a:t>ASO</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9</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130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30</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199</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ASW</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13</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20</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104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46</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184</a:t>
                      </a:r>
                      <a:endParaRPr lang="en-US" sz="1100" dirty="0">
                        <a:solidFill>
                          <a:schemeClr val="tx1"/>
                        </a:solidFill>
                        <a:effectLst/>
                        <a:latin typeface="Calibri"/>
                        <a:ea typeface="Calibri"/>
                        <a:cs typeface="Times New Roman"/>
                      </a:endParaRPr>
                    </a:p>
                  </a:txBody>
                  <a:tcPr marL="47625" marR="47625" marT="19050" marB="19050"/>
                </a:tc>
              </a:tr>
              <a:tr h="308636">
                <a:tc>
                  <a:txBody>
                    <a:bodyPr/>
                    <a:lstStyle/>
                    <a:p>
                      <a:pPr marL="0" marR="0" algn="ctr">
                        <a:lnSpc>
                          <a:spcPts val="1275"/>
                        </a:lnSpc>
                        <a:spcBef>
                          <a:spcPts val="0"/>
                        </a:spcBef>
                        <a:spcAft>
                          <a:spcPts val="1000"/>
                        </a:spcAft>
                      </a:pPr>
                      <a:r>
                        <a:rPr lang="en-US" sz="1100">
                          <a:solidFill>
                            <a:schemeClr val="tx1"/>
                          </a:solidFill>
                          <a:effectLst/>
                        </a:rPr>
                        <a:t>AWP</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11</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34</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 </a:t>
                      </a:r>
                      <a:endParaRPr lang="en-US" sz="1100" dirty="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217</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a:solidFill>
                            <a:schemeClr val="tx1"/>
                          </a:solidFill>
                          <a:effectLst/>
                        </a:rPr>
                        <a:t> 28</a:t>
                      </a:r>
                      <a:endParaRPr lang="en-US" sz="1100">
                        <a:solidFill>
                          <a:schemeClr val="tx1"/>
                        </a:solidFill>
                        <a:effectLst/>
                        <a:latin typeface="Calibri"/>
                        <a:ea typeface="Calibri"/>
                        <a:cs typeface="Times New Roman"/>
                      </a:endParaRPr>
                    </a:p>
                  </a:txBody>
                  <a:tcPr marL="47625" marR="47625" marT="19050" marB="19050"/>
                </a:tc>
                <a:tc>
                  <a:txBody>
                    <a:bodyPr/>
                    <a:lstStyle/>
                    <a:p>
                      <a:pPr marL="0" marR="0">
                        <a:lnSpc>
                          <a:spcPts val="1275"/>
                        </a:lnSpc>
                        <a:spcBef>
                          <a:spcPts val="0"/>
                        </a:spcBef>
                        <a:spcAft>
                          <a:spcPts val="1000"/>
                        </a:spcAft>
                      </a:pPr>
                      <a:r>
                        <a:rPr lang="en-US" sz="1100" dirty="0">
                          <a:solidFill>
                            <a:schemeClr val="tx1"/>
                          </a:solidFill>
                          <a:effectLst/>
                        </a:rPr>
                        <a:t>290</a:t>
                      </a:r>
                      <a:endParaRPr lang="en-US" sz="1100" dirty="0">
                        <a:solidFill>
                          <a:schemeClr val="tx1"/>
                        </a:solidFill>
                        <a:effectLst/>
                        <a:latin typeface="Calibri"/>
                        <a:ea typeface="Calibri"/>
                        <a:cs typeface="Times New Roman"/>
                      </a:endParaRPr>
                    </a:p>
                  </a:txBody>
                  <a:tcPr marL="47625" marR="47625" marT="19050" marB="19050"/>
                </a:tc>
              </a:tr>
            </a:tbl>
          </a:graphicData>
        </a:graphic>
      </p:graphicFrame>
      <p:sp>
        <p:nvSpPr>
          <p:cNvPr id="2" name="Rectangle 1"/>
          <p:cNvSpPr/>
          <p:nvPr/>
        </p:nvSpPr>
        <p:spPr>
          <a:xfrm>
            <a:off x="1828800" y="4953000"/>
            <a:ext cx="4572000" cy="276999"/>
          </a:xfrm>
          <a:prstGeom prst="rect">
            <a:avLst/>
          </a:prstGeom>
        </p:spPr>
        <p:txBody>
          <a:bodyPr>
            <a:spAutoFit/>
          </a:bodyPr>
          <a:lstStyle/>
          <a:p>
            <a:r>
              <a:rPr lang="en-US" sz="1200" b="1" dirty="0">
                <a:solidFill>
                  <a:schemeClr val="bg1"/>
                </a:solidFill>
              </a:rPr>
              <a:t>Data valid through 15-Jun-2013</a:t>
            </a:r>
          </a:p>
        </p:txBody>
      </p:sp>
      <p:sp>
        <p:nvSpPr>
          <p:cNvPr id="4" name="Rectangle 3"/>
          <p:cNvSpPr/>
          <p:nvPr/>
        </p:nvSpPr>
        <p:spPr bwMode="auto">
          <a:xfrm>
            <a:off x="1524000" y="3962400"/>
            <a:ext cx="6400800" cy="304800"/>
          </a:xfrm>
          <a:prstGeom prst="rect">
            <a:avLst/>
          </a:prstGeom>
          <a:noFill/>
          <a:ln w="9525" cap="flat" cmpd="sng" algn="ctr">
            <a:solidFill>
              <a:srgbClr val="FF0000"/>
            </a:solidFill>
            <a:prstDash val="solid"/>
            <a:round/>
            <a:headEnd type="none" w="sm" len="sm"/>
            <a:tailEnd type="none" w="sm" len="sm"/>
          </a:ln>
          <a:effectLst>
            <a:glow rad="101600">
              <a:schemeClr val="accent2">
                <a:satMod val="175000"/>
                <a:alpha val="40000"/>
              </a:schemeClr>
            </a:glo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398907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b="1" dirty="0" smtClean="0">
                <a:latin typeface="Univers 55" pitchFamily="34" charset="0"/>
              </a:rPr>
              <a:t>Recent Deviations in the area:</a:t>
            </a:r>
          </a:p>
          <a:p>
            <a:pPr marL="233363" indent="-233363">
              <a:lnSpc>
                <a:spcPct val="90000"/>
              </a:lnSpc>
              <a:spcBef>
                <a:spcPct val="40000"/>
              </a:spcBef>
              <a:buClr>
                <a:srgbClr val="31468D"/>
              </a:buClr>
              <a:buFontTx/>
              <a:buNone/>
            </a:pPr>
            <a:r>
              <a:rPr lang="en-US" dirty="0" smtClean="0"/>
              <a:t>Since October 1, 2012		11 </a:t>
            </a:r>
            <a:r>
              <a:rPr lang="en-US" dirty="0"/>
              <a:t>Deviations</a:t>
            </a:r>
            <a:endParaRPr lang="en-US" dirty="0" smtClean="0"/>
          </a:p>
          <a:p>
            <a:pPr marL="233363" indent="-233363">
              <a:lnSpc>
                <a:spcPct val="90000"/>
              </a:lnSpc>
              <a:spcBef>
                <a:spcPct val="40000"/>
              </a:spcBef>
              <a:buClr>
                <a:srgbClr val="31468D"/>
              </a:buClr>
              <a:buFontTx/>
              <a:buNone/>
            </a:pPr>
            <a:r>
              <a:rPr lang="en-US" dirty="0"/>
              <a:t>	</a:t>
            </a:r>
            <a:r>
              <a:rPr lang="en-US" dirty="0" smtClean="0"/>
              <a:t>	</a:t>
            </a:r>
          </a:p>
          <a:p>
            <a:pPr marL="233363" indent="-233363">
              <a:lnSpc>
                <a:spcPct val="90000"/>
              </a:lnSpc>
              <a:spcBef>
                <a:spcPct val="40000"/>
              </a:spcBef>
              <a:buClr>
                <a:srgbClr val="31468D"/>
              </a:buClr>
              <a:buFontTx/>
              <a:buNone/>
            </a:pPr>
            <a:r>
              <a:rPr lang="en-US" dirty="0">
                <a:solidFill>
                  <a:srgbClr val="FFCC00"/>
                </a:solidFill>
              </a:rPr>
              <a:t>	</a:t>
            </a:r>
            <a:r>
              <a:rPr lang="en-US" dirty="0" smtClean="0">
                <a:solidFill>
                  <a:srgbClr val="FFCC00"/>
                </a:solidFill>
              </a:rPr>
              <a:t>		</a:t>
            </a:r>
            <a:r>
              <a:rPr lang="en-US" dirty="0" smtClean="0">
                <a:solidFill>
                  <a:srgbClr val="FFC000"/>
                </a:solidFill>
              </a:rPr>
              <a:t>9 Runway Incursions</a:t>
            </a:r>
          </a:p>
          <a:p>
            <a:pPr marL="233363" indent="-233363">
              <a:lnSpc>
                <a:spcPct val="90000"/>
              </a:lnSpc>
              <a:spcBef>
                <a:spcPct val="40000"/>
              </a:spcBef>
              <a:buClr>
                <a:srgbClr val="31468D"/>
              </a:buClr>
              <a:buFontTx/>
              <a:buNone/>
            </a:pPr>
            <a:r>
              <a:rPr lang="en-US" dirty="0" smtClean="0"/>
              <a:t>		5 Students	</a:t>
            </a:r>
            <a:r>
              <a:rPr lang="en-US" smtClean="0"/>
              <a:t>	4 </a:t>
            </a:r>
            <a:r>
              <a:rPr lang="en-US" dirty="0" smtClean="0"/>
              <a:t>SRQ	1 VRB</a:t>
            </a:r>
          </a:p>
          <a:p>
            <a:pPr marL="233363" indent="-233363">
              <a:lnSpc>
                <a:spcPct val="90000"/>
              </a:lnSpc>
              <a:spcBef>
                <a:spcPct val="40000"/>
              </a:spcBef>
              <a:buClr>
                <a:srgbClr val="31468D"/>
              </a:buClr>
              <a:buFontTx/>
              <a:buNone/>
            </a:pPr>
            <a:r>
              <a:rPr lang="en-US" dirty="0"/>
              <a:t>	</a:t>
            </a:r>
            <a:r>
              <a:rPr lang="en-US" dirty="0" smtClean="0"/>
              <a:t>	5 Privates		2 SRQ	3 Other</a:t>
            </a:r>
          </a:p>
          <a:p>
            <a:pPr marL="233363" indent="-233363">
              <a:lnSpc>
                <a:spcPct val="90000"/>
              </a:lnSpc>
              <a:spcBef>
                <a:spcPct val="40000"/>
              </a:spcBef>
              <a:buClr>
                <a:srgbClr val="31468D"/>
              </a:buClr>
              <a:buFontTx/>
              <a:buNone/>
            </a:pPr>
            <a:endParaRPr lang="en-US" dirty="0" smtClean="0"/>
          </a:p>
          <a:p>
            <a:pPr marL="233363" indent="-233363">
              <a:lnSpc>
                <a:spcPct val="90000"/>
              </a:lnSpc>
              <a:spcBef>
                <a:spcPct val="40000"/>
              </a:spcBef>
              <a:buClr>
                <a:srgbClr val="31468D"/>
              </a:buClr>
              <a:buFontTx/>
              <a:buNone/>
            </a:pPr>
            <a:r>
              <a:rPr lang="en-US" dirty="0"/>
              <a:t>	</a:t>
            </a:r>
            <a:r>
              <a:rPr lang="en-US" dirty="0" smtClean="0"/>
              <a:t>		</a:t>
            </a:r>
            <a:r>
              <a:rPr lang="en-US" dirty="0" smtClean="0">
                <a:solidFill>
                  <a:srgbClr val="FFC000"/>
                </a:solidFill>
              </a:rPr>
              <a:t>2 Pilot Deviations</a:t>
            </a:r>
          </a:p>
          <a:p>
            <a:pPr marL="233363" indent="-233363">
              <a:lnSpc>
                <a:spcPct val="90000"/>
              </a:lnSpc>
              <a:spcBef>
                <a:spcPct val="40000"/>
              </a:spcBef>
              <a:buClr>
                <a:srgbClr val="31468D"/>
              </a:buClr>
              <a:buFontTx/>
              <a:buNone/>
            </a:pPr>
            <a:r>
              <a:rPr lang="en-US" dirty="0" smtClean="0"/>
              <a:t>		2 Commercial	1 SRQ	1 Other</a:t>
            </a:r>
            <a:endParaRPr lang="en-US" dirty="0"/>
          </a:p>
          <a:p>
            <a:pPr marL="233363" indent="-233363">
              <a:lnSpc>
                <a:spcPct val="90000"/>
              </a:lnSpc>
              <a:spcBef>
                <a:spcPct val="40000"/>
              </a:spcBef>
              <a:buClr>
                <a:srgbClr val="31468D"/>
              </a:buClr>
              <a:buFontTx/>
              <a:buNone/>
            </a:pPr>
            <a:r>
              <a:rPr lang="en-US" dirty="0" smtClean="0">
                <a:solidFill>
                  <a:srgbClr val="FFCC00"/>
                </a:solidFill>
              </a:rPr>
              <a:t>			</a:t>
            </a:r>
          </a:p>
          <a:p>
            <a:pPr marL="233363" indent="-233363">
              <a:lnSpc>
                <a:spcPct val="90000"/>
              </a:lnSpc>
              <a:spcBef>
                <a:spcPct val="40000"/>
              </a:spcBef>
              <a:buClr>
                <a:srgbClr val="31468D"/>
              </a:buClr>
              <a:buFontTx/>
              <a:buNone/>
            </a:pPr>
            <a:endParaRPr lang="en-US" dirty="0">
              <a:solidFill>
                <a:srgbClr val="31468D"/>
              </a:solidFill>
            </a:endParaRPr>
          </a:p>
        </p:txBody>
      </p:sp>
    </p:spTree>
    <p:extLst>
      <p:ext uri="{BB962C8B-B14F-4D97-AF65-F5344CB8AC3E}">
        <p14:creationId xmlns:p14="http://schemas.microsoft.com/office/powerpoint/2010/main" val="1410272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b="1" dirty="0" smtClean="0">
                <a:latin typeface="Univers 55" pitchFamily="34" charset="0"/>
              </a:rPr>
              <a:t>Recent Deviations in the area:</a:t>
            </a:r>
          </a:p>
          <a:p>
            <a:pPr marL="233363" indent="-233363">
              <a:lnSpc>
                <a:spcPct val="90000"/>
              </a:lnSpc>
              <a:spcBef>
                <a:spcPct val="40000"/>
              </a:spcBef>
              <a:buClr>
                <a:srgbClr val="31468D"/>
              </a:buClr>
              <a:buFontTx/>
              <a:buNone/>
            </a:pPr>
            <a:r>
              <a:rPr lang="en-US" dirty="0" smtClean="0"/>
              <a:t>Since October 1, 2012		11 </a:t>
            </a:r>
            <a:r>
              <a:rPr lang="en-US" dirty="0"/>
              <a:t>Deviations</a:t>
            </a:r>
            <a:endParaRPr lang="en-US" dirty="0" smtClean="0"/>
          </a:p>
          <a:p>
            <a:pPr marL="233363" indent="-233363">
              <a:lnSpc>
                <a:spcPct val="90000"/>
              </a:lnSpc>
              <a:spcBef>
                <a:spcPct val="40000"/>
              </a:spcBef>
              <a:buClr>
                <a:srgbClr val="31468D"/>
              </a:buClr>
              <a:buFontTx/>
              <a:buNone/>
            </a:pPr>
            <a:r>
              <a:rPr lang="en-US" dirty="0"/>
              <a:t>	</a:t>
            </a:r>
            <a:r>
              <a:rPr lang="en-US" dirty="0" smtClean="0"/>
              <a:t>	</a:t>
            </a:r>
          </a:p>
          <a:p>
            <a:pPr marL="233363" indent="-233363" algn="ctr">
              <a:lnSpc>
                <a:spcPct val="90000"/>
              </a:lnSpc>
              <a:spcBef>
                <a:spcPct val="40000"/>
              </a:spcBef>
              <a:buClr>
                <a:srgbClr val="31468D"/>
              </a:buClr>
              <a:buFontTx/>
              <a:buNone/>
            </a:pPr>
            <a:r>
              <a:rPr lang="en-US" dirty="0" smtClean="0"/>
              <a:t>Out of the 11 Deviations,,,</a:t>
            </a:r>
          </a:p>
          <a:p>
            <a:pPr marL="233363" indent="-233363" algn="ctr">
              <a:lnSpc>
                <a:spcPct val="90000"/>
              </a:lnSpc>
              <a:spcBef>
                <a:spcPct val="40000"/>
              </a:spcBef>
              <a:buClr>
                <a:srgbClr val="31468D"/>
              </a:buClr>
              <a:buFontTx/>
              <a:buNone/>
            </a:pPr>
            <a:r>
              <a:rPr lang="en-US" u="sng" dirty="0" smtClean="0">
                <a:solidFill>
                  <a:srgbClr val="FFCC00"/>
                </a:solidFill>
              </a:rPr>
              <a:t>NONE</a:t>
            </a:r>
            <a:r>
              <a:rPr lang="en-US" dirty="0" smtClean="0">
                <a:solidFill>
                  <a:srgbClr val="FFCC00"/>
                </a:solidFill>
              </a:rPr>
              <a:t> </a:t>
            </a:r>
          </a:p>
          <a:p>
            <a:pPr marL="233363" indent="-233363" algn="ctr">
              <a:lnSpc>
                <a:spcPct val="90000"/>
              </a:lnSpc>
              <a:spcBef>
                <a:spcPct val="40000"/>
              </a:spcBef>
              <a:buClr>
                <a:srgbClr val="31468D"/>
              </a:buClr>
              <a:buFontTx/>
              <a:buNone/>
            </a:pPr>
            <a:r>
              <a:rPr lang="en-US" dirty="0" smtClean="0">
                <a:solidFill>
                  <a:srgbClr val="FFCC00"/>
                </a:solidFill>
              </a:rPr>
              <a:t>	</a:t>
            </a:r>
            <a:r>
              <a:rPr lang="en-US" dirty="0" smtClean="0"/>
              <a:t>Of the Pilots were registered on FAASafety.gov !!!</a:t>
            </a:r>
          </a:p>
          <a:p>
            <a:pPr marL="233363" indent="-233363" algn="ctr">
              <a:lnSpc>
                <a:spcPct val="90000"/>
              </a:lnSpc>
              <a:spcBef>
                <a:spcPct val="40000"/>
              </a:spcBef>
              <a:buClr>
                <a:srgbClr val="31468D"/>
              </a:buClr>
              <a:buFontTx/>
              <a:buNone/>
            </a:pPr>
            <a:endParaRPr lang="en-US" dirty="0">
              <a:solidFill>
                <a:srgbClr val="FFCC00"/>
              </a:solidFill>
            </a:endParaRPr>
          </a:p>
          <a:p>
            <a:pPr marL="233363" indent="-233363" algn="ctr">
              <a:lnSpc>
                <a:spcPct val="90000"/>
              </a:lnSpc>
              <a:spcBef>
                <a:spcPct val="40000"/>
              </a:spcBef>
              <a:buClr>
                <a:srgbClr val="31468D"/>
              </a:buClr>
              <a:buFontTx/>
              <a:buNone/>
            </a:pPr>
            <a:r>
              <a:rPr lang="en-US" dirty="0" smtClean="0">
                <a:solidFill>
                  <a:srgbClr val="FFCC00"/>
                </a:solidFill>
              </a:rPr>
              <a:t>				Not One !!!			</a:t>
            </a:r>
          </a:p>
          <a:p>
            <a:pPr marL="233363" indent="-233363">
              <a:lnSpc>
                <a:spcPct val="90000"/>
              </a:lnSpc>
              <a:spcBef>
                <a:spcPct val="40000"/>
              </a:spcBef>
              <a:buClr>
                <a:srgbClr val="31468D"/>
              </a:buClr>
              <a:buFontTx/>
              <a:buNone/>
            </a:pPr>
            <a:endParaRPr lang="en-US" dirty="0">
              <a:solidFill>
                <a:srgbClr val="31468D"/>
              </a:solidFill>
            </a:endParaRPr>
          </a:p>
        </p:txBody>
      </p:sp>
    </p:spTree>
    <p:extLst>
      <p:ext uri="{BB962C8B-B14F-4D97-AF65-F5344CB8AC3E}">
        <p14:creationId xmlns:p14="http://schemas.microsoft.com/office/powerpoint/2010/main" val="1173346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b="1" dirty="0" smtClean="0">
                <a:latin typeface="Univers 55" pitchFamily="34" charset="0"/>
              </a:rPr>
              <a:t>Recent Deviations in the area:</a:t>
            </a:r>
          </a:p>
          <a:p>
            <a:pPr marL="233363" indent="-233363">
              <a:lnSpc>
                <a:spcPct val="90000"/>
              </a:lnSpc>
              <a:spcBef>
                <a:spcPct val="40000"/>
              </a:spcBef>
              <a:buClr>
                <a:srgbClr val="31468D"/>
              </a:buClr>
              <a:buFontTx/>
              <a:buNone/>
            </a:pPr>
            <a:r>
              <a:rPr lang="en-US" dirty="0" smtClean="0"/>
              <a:t>Since October 1, 2012		11 </a:t>
            </a:r>
            <a:r>
              <a:rPr lang="en-US" dirty="0"/>
              <a:t>Deviations</a:t>
            </a:r>
            <a:endParaRPr lang="en-US" dirty="0" smtClean="0"/>
          </a:p>
          <a:p>
            <a:pPr marL="233363" indent="-233363">
              <a:lnSpc>
                <a:spcPct val="90000"/>
              </a:lnSpc>
              <a:spcBef>
                <a:spcPct val="40000"/>
              </a:spcBef>
              <a:buClr>
                <a:srgbClr val="31468D"/>
              </a:buClr>
              <a:buFontTx/>
              <a:buNone/>
            </a:pPr>
            <a:endParaRPr lang="en-US" dirty="0"/>
          </a:p>
          <a:p>
            <a:pPr marL="233363" indent="-233363" algn="ctr">
              <a:lnSpc>
                <a:spcPct val="90000"/>
              </a:lnSpc>
              <a:spcBef>
                <a:spcPct val="40000"/>
              </a:spcBef>
              <a:buClr>
                <a:srgbClr val="31468D"/>
              </a:buClr>
              <a:buFontTx/>
              <a:buNone/>
            </a:pPr>
            <a:r>
              <a:rPr lang="en-US" dirty="0" smtClean="0">
                <a:solidFill>
                  <a:srgbClr val="FFC000"/>
                </a:solidFill>
              </a:rPr>
              <a:t>30 Pilot Deviations In Tampa</a:t>
            </a:r>
          </a:p>
          <a:p>
            <a:pPr marL="233363" indent="-233363">
              <a:lnSpc>
                <a:spcPct val="90000"/>
              </a:lnSpc>
              <a:spcBef>
                <a:spcPct val="40000"/>
              </a:spcBef>
              <a:buClr>
                <a:srgbClr val="31468D"/>
              </a:buClr>
              <a:buFontTx/>
              <a:buNone/>
            </a:pPr>
            <a:r>
              <a:rPr lang="en-US" dirty="0" smtClean="0"/>
              <a:t>		</a:t>
            </a:r>
            <a:r>
              <a:rPr lang="en-US" dirty="0" smtClean="0">
                <a:solidFill>
                  <a:srgbClr val="FFCC00"/>
                </a:solidFill>
              </a:rPr>
              <a:t>			</a:t>
            </a:r>
          </a:p>
          <a:p>
            <a:pPr marL="233363" indent="-233363">
              <a:lnSpc>
                <a:spcPct val="90000"/>
              </a:lnSpc>
              <a:spcBef>
                <a:spcPct val="40000"/>
              </a:spcBef>
              <a:buClr>
                <a:srgbClr val="31468D"/>
              </a:buClr>
              <a:buFontTx/>
              <a:buNone/>
            </a:pPr>
            <a:endParaRPr lang="en-US" dirty="0">
              <a:solidFill>
                <a:srgbClr val="31468D"/>
              </a:solidFill>
            </a:endParaRPr>
          </a:p>
        </p:txBody>
      </p:sp>
    </p:spTree>
    <p:extLst>
      <p:ext uri="{BB962C8B-B14F-4D97-AF65-F5344CB8AC3E}">
        <p14:creationId xmlns:p14="http://schemas.microsoft.com/office/powerpoint/2010/main" val="4084934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b="1" dirty="0" smtClean="0">
                <a:latin typeface="Univers 55" pitchFamily="34" charset="0"/>
              </a:rPr>
              <a:t>Recent Deviations in the area:</a:t>
            </a:r>
          </a:p>
          <a:p>
            <a:pPr marL="233363" indent="-233363">
              <a:lnSpc>
                <a:spcPct val="90000"/>
              </a:lnSpc>
              <a:spcBef>
                <a:spcPct val="40000"/>
              </a:spcBef>
              <a:buClr>
                <a:srgbClr val="31468D"/>
              </a:buClr>
              <a:buFontTx/>
              <a:buNone/>
            </a:pPr>
            <a:r>
              <a:rPr lang="en-US" dirty="0" smtClean="0"/>
              <a:t>Since October 1, 2012		11 </a:t>
            </a:r>
            <a:r>
              <a:rPr lang="en-US" dirty="0"/>
              <a:t>Deviations</a:t>
            </a:r>
            <a:endParaRPr lang="en-US" dirty="0" smtClean="0"/>
          </a:p>
          <a:p>
            <a:pPr marL="233363" indent="-233363">
              <a:lnSpc>
                <a:spcPct val="90000"/>
              </a:lnSpc>
              <a:spcBef>
                <a:spcPct val="40000"/>
              </a:spcBef>
              <a:buClr>
                <a:srgbClr val="31468D"/>
              </a:buClr>
              <a:buFontTx/>
              <a:buNone/>
            </a:pPr>
            <a:r>
              <a:rPr lang="en-US" dirty="0"/>
              <a:t>	</a:t>
            </a:r>
            <a:r>
              <a:rPr lang="en-US" dirty="0" smtClean="0"/>
              <a:t>	</a:t>
            </a:r>
          </a:p>
          <a:p>
            <a:pPr marL="233363" indent="-233363" algn="ctr">
              <a:lnSpc>
                <a:spcPct val="90000"/>
              </a:lnSpc>
              <a:spcBef>
                <a:spcPct val="40000"/>
              </a:spcBef>
              <a:buClr>
                <a:srgbClr val="31468D"/>
              </a:buClr>
              <a:buFontTx/>
              <a:buNone/>
            </a:pPr>
            <a:r>
              <a:rPr lang="en-US" dirty="0" smtClean="0"/>
              <a:t>Out of the 30 Deviations,,,</a:t>
            </a:r>
          </a:p>
          <a:p>
            <a:pPr marL="233363" indent="-233363" algn="ctr">
              <a:lnSpc>
                <a:spcPct val="90000"/>
              </a:lnSpc>
              <a:spcBef>
                <a:spcPct val="40000"/>
              </a:spcBef>
              <a:buClr>
                <a:srgbClr val="31468D"/>
              </a:buClr>
              <a:buFontTx/>
              <a:buNone/>
            </a:pPr>
            <a:r>
              <a:rPr lang="en-US" u="sng" dirty="0" smtClean="0">
                <a:solidFill>
                  <a:srgbClr val="FFCC00"/>
                </a:solidFill>
              </a:rPr>
              <a:t>ONE</a:t>
            </a:r>
            <a:r>
              <a:rPr lang="en-US" dirty="0" smtClean="0">
                <a:solidFill>
                  <a:srgbClr val="FFCC00"/>
                </a:solidFill>
              </a:rPr>
              <a:t> </a:t>
            </a:r>
          </a:p>
          <a:p>
            <a:pPr marL="233363" indent="-233363" algn="ctr">
              <a:lnSpc>
                <a:spcPct val="90000"/>
              </a:lnSpc>
              <a:spcBef>
                <a:spcPct val="40000"/>
              </a:spcBef>
              <a:buClr>
                <a:srgbClr val="31468D"/>
              </a:buClr>
              <a:buFontTx/>
              <a:buNone/>
            </a:pPr>
            <a:r>
              <a:rPr lang="en-US" dirty="0" smtClean="0">
                <a:solidFill>
                  <a:srgbClr val="FFCC00"/>
                </a:solidFill>
              </a:rPr>
              <a:t>	</a:t>
            </a:r>
            <a:r>
              <a:rPr lang="en-US" dirty="0" smtClean="0"/>
              <a:t>Of the Pilots was registered on FAASafety.gov !!!</a:t>
            </a:r>
          </a:p>
          <a:p>
            <a:pPr marL="233363" indent="-233363" algn="ctr">
              <a:lnSpc>
                <a:spcPct val="90000"/>
              </a:lnSpc>
              <a:spcBef>
                <a:spcPct val="40000"/>
              </a:spcBef>
              <a:buClr>
                <a:srgbClr val="31468D"/>
              </a:buClr>
              <a:buFontTx/>
              <a:buNone/>
            </a:pPr>
            <a:endParaRPr lang="en-US" dirty="0">
              <a:solidFill>
                <a:srgbClr val="FFCC00"/>
              </a:solidFill>
            </a:endParaRPr>
          </a:p>
          <a:p>
            <a:pPr marL="233363" indent="-233363" algn="ctr">
              <a:lnSpc>
                <a:spcPct val="90000"/>
              </a:lnSpc>
              <a:spcBef>
                <a:spcPct val="40000"/>
              </a:spcBef>
              <a:buClr>
                <a:srgbClr val="31468D"/>
              </a:buClr>
              <a:buFontTx/>
              <a:buNone/>
            </a:pPr>
            <a:r>
              <a:rPr lang="en-US" dirty="0" smtClean="0">
                <a:solidFill>
                  <a:srgbClr val="FFCC00"/>
                </a:solidFill>
              </a:rPr>
              <a:t>				Only One !!!			</a:t>
            </a:r>
          </a:p>
          <a:p>
            <a:pPr marL="233363" indent="-233363">
              <a:lnSpc>
                <a:spcPct val="90000"/>
              </a:lnSpc>
              <a:spcBef>
                <a:spcPct val="40000"/>
              </a:spcBef>
              <a:buClr>
                <a:srgbClr val="31468D"/>
              </a:buClr>
              <a:buFontTx/>
              <a:buNone/>
            </a:pPr>
            <a:endParaRPr lang="en-US" dirty="0">
              <a:solidFill>
                <a:srgbClr val="31468D"/>
              </a:solidFill>
            </a:endParaRPr>
          </a:p>
        </p:txBody>
      </p:sp>
    </p:spTree>
    <p:extLst>
      <p:ext uri="{BB962C8B-B14F-4D97-AF65-F5344CB8AC3E}">
        <p14:creationId xmlns:p14="http://schemas.microsoft.com/office/powerpoint/2010/main" val="4064779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Airport / 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95400"/>
            <a:ext cx="6343818"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3498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3600" dirty="0" smtClean="0">
                <a:solidFill>
                  <a:srgbClr val="FFCC00"/>
                </a:solidFill>
                <a:effectLst/>
                <a:latin typeface="Univers 55" pitchFamily="34" charset="0"/>
              </a:rPr>
              <a:t>Airport / Runway Incursions</a:t>
            </a: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95400"/>
            <a:ext cx="6343818"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96906"/>
            <a:ext cx="6343818" cy="403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6549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2" name="Picture 2209985" descr="C:\Documents and Settings\Owner\Desktop\aceslides\Opt3_Causal Analysis for Runway Incursions\ToDo\S3Picture 2209985.JPG"/>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198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CC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38" name="Text Box 2"/>
          <p:cNvSpPr txBox="1">
            <a:spLocks noChangeArrowheads="1"/>
          </p:cNvSpPr>
          <p:nvPr/>
        </p:nvSpPr>
        <p:spPr bwMode="auto">
          <a:xfrm>
            <a:off x="1858963" y="258763"/>
            <a:ext cx="5580062" cy="48577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lang="en-US" sz="2400" b="1" dirty="0">
                <a:solidFill>
                  <a:schemeClr val="bg1"/>
                </a:solidFill>
                <a:latin typeface="Arial" charset="0"/>
              </a:rPr>
              <a:t>Runway Incursion Causal Categories</a:t>
            </a:r>
          </a:p>
        </p:txBody>
      </p:sp>
      <p:sp>
        <p:nvSpPr>
          <p:cNvPr id="116739" name="Text Box 3"/>
          <p:cNvSpPr txBox="1">
            <a:spLocks noChangeArrowheads="1"/>
          </p:cNvSpPr>
          <p:nvPr/>
        </p:nvSpPr>
        <p:spPr bwMode="auto">
          <a:xfrm>
            <a:off x="397164" y="2895600"/>
            <a:ext cx="8410575" cy="2800767"/>
          </a:xfrm>
          <a:prstGeom prst="rect">
            <a:avLst/>
          </a:prstGeom>
          <a:solidFill>
            <a:srgbClr val="FFFFCC"/>
          </a:solidFill>
          <a:ln w="2857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outerShdw>
                </a:effectLst>
              </a14:hiddenEffects>
            </a:ext>
          </a:extLst>
        </p:spPr>
        <p:txBody>
          <a:bodyPr anchor="ctr">
            <a:spAutoFit/>
          </a:bodyPr>
          <a:lstStyle/>
          <a:p>
            <a:pPr algn="l">
              <a:spcBef>
                <a:spcPct val="50000"/>
              </a:spcBef>
            </a:pPr>
            <a:r>
              <a:rPr lang="en-US" sz="1600" b="1" u="sng" dirty="0">
                <a:latin typeface="Arial" charset="0"/>
              </a:rPr>
              <a:t>OPERATIONAL ERROR (OE)</a:t>
            </a:r>
            <a:r>
              <a:rPr lang="en-US" sz="1600" b="1" dirty="0">
                <a:effectLst>
                  <a:outerShdw blurRad="38100" dist="38100" dir="2700000" algn="tl">
                    <a:srgbClr val="FFFFFF"/>
                  </a:outerShdw>
                </a:effectLst>
                <a:latin typeface="Arial" charset="0"/>
              </a:rPr>
              <a:t> </a:t>
            </a:r>
            <a:r>
              <a:rPr lang="en-US" sz="1600" b="1" dirty="0">
                <a:latin typeface="Arial" charset="0"/>
              </a:rPr>
              <a:t>- A human error caused by a tower controller.  There are over 8000 tower controllers in the U.S.</a:t>
            </a:r>
          </a:p>
          <a:p>
            <a:pPr algn="l">
              <a:spcBef>
                <a:spcPct val="50000"/>
              </a:spcBef>
            </a:pPr>
            <a:endParaRPr lang="en-US" sz="1600" b="1" dirty="0">
              <a:latin typeface="Arial" charset="0"/>
            </a:endParaRPr>
          </a:p>
          <a:p>
            <a:pPr algn="l">
              <a:spcBef>
                <a:spcPct val="50000"/>
              </a:spcBef>
            </a:pPr>
            <a:r>
              <a:rPr lang="en-US" sz="1600" b="1" u="sng" dirty="0">
                <a:latin typeface="Arial" charset="0"/>
              </a:rPr>
              <a:t>PILOT DEVIATION (PD)</a:t>
            </a:r>
            <a:r>
              <a:rPr lang="en-US" sz="1600" b="1" dirty="0">
                <a:latin typeface="Arial" charset="0"/>
              </a:rPr>
              <a:t> - A human error caused by a pilot.  There are over 675,000 licensed pilots in the U.S.</a:t>
            </a:r>
          </a:p>
          <a:p>
            <a:pPr algn="l">
              <a:spcBef>
                <a:spcPct val="50000"/>
              </a:spcBef>
            </a:pPr>
            <a:endParaRPr lang="en-US" sz="1600" b="1" dirty="0">
              <a:latin typeface="Arial" charset="0"/>
            </a:endParaRPr>
          </a:p>
          <a:p>
            <a:pPr algn="l">
              <a:spcBef>
                <a:spcPct val="50000"/>
              </a:spcBef>
            </a:pPr>
            <a:r>
              <a:rPr lang="en-US" sz="1600" b="1" u="sng" dirty="0">
                <a:latin typeface="Arial" charset="0"/>
              </a:rPr>
              <a:t>VEHICLE/PEDESTRIAN DEVIATION (V/PD)</a:t>
            </a:r>
            <a:r>
              <a:rPr lang="en-US" sz="1600" b="1" dirty="0">
                <a:latin typeface="Arial" charset="0"/>
              </a:rPr>
              <a:t> - A human error caused by a vehicle operator or pedestrian which results in an entry onto the movement area that has not been authorized by ATC.  </a:t>
            </a:r>
          </a:p>
        </p:txBody>
      </p:sp>
    </p:spTree>
    <p:extLst>
      <p:ext uri="{BB962C8B-B14F-4D97-AF65-F5344CB8AC3E}">
        <p14:creationId xmlns:p14="http://schemas.microsoft.com/office/powerpoint/2010/main" val="33962144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0" name="Picture 3009715" descr="C:\Documents and Settings\Owner\Desktop\aceslides\Opt3_Causal Analysis for Runway Incursions\ToDo\S2Picture 3009715.JP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387600" y="228600"/>
            <a:ext cx="4292600" cy="57912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CC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65" name="Text Box 5"/>
          <p:cNvSpPr txBox="1">
            <a:spLocks noChangeArrowheads="1"/>
          </p:cNvSpPr>
          <p:nvPr/>
        </p:nvSpPr>
        <p:spPr bwMode="auto">
          <a:xfrm>
            <a:off x="5521325" y="2822575"/>
            <a:ext cx="2921000" cy="1815882"/>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600" b="1" dirty="0">
                <a:latin typeface="Arial" charset="0"/>
              </a:rPr>
              <a:t>PILOTS and VEHICLE OPERATORS must taxi and maneuver their aircraft/vehicles on taxiways and runways in accordance with ATC instructions.</a:t>
            </a:r>
          </a:p>
        </p:txBody>
      </p:sp>
      <p:sp>
        <p:nvSpPr>
          <p:cNvPr id="143366" name="Text Box 6"/>
          <p:cNvSpPr txBox="1">
            <a:spLocks noChangeArrowheads="1"/>
          </p:cNvSpPr>
          <p:nvPr/>
        </p:nvSpPr>
        <p:spPr bwMode="auto">
          <a:xfrm>
            <a:off x="525463" y="3665538"/>
            <a:ext cx="3060700" cy="2062103"/>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600" b="1" dirty="0"/>
              <a:t>CONTROLLERS must monitor the location and progression of the aircraft and vehicles operating on the airport surface, in accordance with instructions issued,  to provide separation assurance.</a:t>
            </a:r>
          </a:p>
        </p:txBody>
      </p:sp>
      <p:sp>
        <p:nvSpPr>
          <p:cNvPr id="143363" name="Text Box 3"/>
          <p:cNvSpPr txBox="1">
            <a:spLocks noChangeArrowheads="1"/>
          </p:cNvSpPr>
          <p:nvPr/>
        </p:nvSpPr>
        <p:spPr bwMode="auto">
          <a:xfrm>
            <a:off x="606425" y="1066800"/>
            <a:ext cx="7864475" cy="830997"/>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latin typeface="Arial" charset="0"/>
              </a:rPr>
              <a:t>A safety hazard/ runway incursion is likely to occur when the exact location of an aircraft or vehicle on the airport surface in relation to a specific ATC clearance is unknown.</a:t>
            </a:r>
            <a:r>
              <a:rPr lang="en-US" sz="1600" dirty="0">
                <a:latin typeface="Arial" charset="0"/>
              </a:rPr>
              <a:t>  </a:t>
            </a:r>
          </a:p>
        </p:txBody>
      </p:sp>
      <p:sp>
        <p:nvSpPr>
          <p:cNvPr id="143362" name="Text Box 2"/>
          <p:cNvSpPr txBox="1">
            <a:spLocks noChangeArrowheads="1"/>
          </p:cNvSpPr>
          <p:nvPr/>
        </p:nvSpPr>
        <p:spPr bwMode="auto">
          <a:xfrm>
            <a:off x="2062163" y="211138"/>
            <a:ext cx="4987925" cy="48577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dirty="0">
                <a:solidFill>
                  <a:schemeClr val="bg1"/>
                </a:solidFill>
                <a:latin typeface="Arial" charset="0"/>
              </a:rPr>
              <a:t>Genesis of a Incursion</a:t>
            </a:r>
            <a:endParaRPr lang="en-US" sz="2400" b="1" dirty="0">
              <a:solidFill>
                <a:schemeClr val="bg1"/>
              </a:solidFill>
            </a:endParaRPr>
          </a:p>
        </p:txBody>
      </p:sp>
    </p:spTree>
    <p:extLst>
      <p:ext uri="{BB962C8B-B14F-4D97-AF65-F5344CB8AC3E}">
        <p14:creationId xmlns:p14="http://schemas.microsoft.com/office/powerpoint/2010/main" val="5906407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13" name="Picture 9812420" descr="C:\Documents and Settings\Owner\Desktop\aceslides\Opt3_Causal Analysis for Runway Incursions\ToDo\S5Picture 9812420.JPG"/>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0" y="0"/>
            <a:ext cx="3581400" cy="6019800"/>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06" name="Text Box 2"/>
          <p:cNvSpPr txBox="1">
            <a:spLocks noChangeArrowheads="1"/>
          </p:cNvSpPr>
          <p:nvPr/>
        </p:nvSpPr>
        <p:spPr bwMode="auto">
          <a:xfrm>
            <a:off x="1897063" y="269875"/>
            <a:ext cx="5715000" cy="48577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schemeClr val="bg1"/>
                </a:solidFill>
                <a:latin typeface="Arial" charset="0"/>
              </a:rPr>
              <a:t>Operational Error (OE)</a:t>
            </a:r>
          </a:p>
        </p:txBody>
      </p:sp>
      <p:sp>
        <p:nvSpPr>
          <p:cNvPr id="123908" name="Text Box 4"/>
          <p:cNvSpPr txBox="1">
            <a:spLocks noChangeArrowheads="1"/>
          </p:cNvSpPr>
          <p:nvPr/>
        </p:nvSpPr>
        <p:spPr bwMode="auto">
          <a:xfrm>
            <a:off x="2728913" y="1344613"/>
            <a:ext cx="6015037" cy="3154710"/>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400" b="1" dirty="0">
                <a:latin typeface="Arial" charset="0"/>
              </a:rPr>
              <a:t>CONTROLLERS are at risk of being a party to an incursion when they are unable to correlate their visual observations of the aircraft/vehicle location with previously issued ATC instructions.</a:t>
            </a:r>
            <a:endParaRPr lang="en-US" sz="1400" b="1" u="sng" dirty="0">
              <a:latin typeface="Arial" charset="0"/>
            </a:endParaRPr>
          </a:p>
          <a:p>
            <a:pPr>
              <a:spcBef>
                <a:spcPct val="50000"/>
              </a:spcBef>
            </a:pPr>
            <a:r>
              <a:rPr lang="en-US" sz="1400" b="1" u="sng" dirty="0">
                <a:latin typeface="Arial" charset="0"/>
              </a:rPr>
              <a:t>Some contributing factors include</a:t>
            </a:r>
            <a:r>
              <a:rPr lang="en-US" sz="1400" b="1" dirty="0">
                <a:latin typeface="Arial" charset="0"/>
              </a:rPr>
              <a:t>:</a:t>
            </a:r>
          </a:p>
          <a:p>
            <a:pPr algn="l">
              <a:spcBef>
                <a:spcPct val="50000"/>
              </a:spcBef>
            </a:pPr>
            <a:r>
              <a:rPr lang="en-US" sz="1400" b="1" dirty="0">
                <a:latin typeface="Arial" charset="0"/>
              </a:rPr>
              <a:t>-FAILURE TO FOLLOW ESTABLISHED STANDARDIZED PROCEDURES</a:t>
            </a:r>
          </a:p>
          <a:p>
            <a:pPr algn="l">
              <a:spcBef>
                <a:spcPct val="50000"/>
              </a:spcBef>
            </a:pPr>
            <a:r>
              <a:rPr lang="en-US" sz="1400" b="1" dirty="0">
                <a:latin typeface="Arial" charset="0"/>
              </a:rPr>
              <a:t>-FAILURE TO UNDERSTAND THE IMPLICATIONS OF THEIR ACTIONS OR INACTIONS</a:t>
            </a:r>
          </a:p>
          <a:p>
            <a:pPr algn="l">
              <a:spcBef>
                <a:spcPct val="50000"/>
              </a:spcBef>
            </a:pPr>
            <a:r>
              <a:rPr lang="en-US" sz="1400" b="1" dirty="0">
                <a:latin typeface="Arial" charset="0"/>
              </a:rPr>
              <a:t>-LACK OF TRAINING &amp; PRACTICE TO INTERNALIZE PROCEDURES</a:t>
            </a:r>
          </a:p>
          <a:p>
            <a:pPr algn="l">
              <a:spcBef>
                <a:spcPct val="50000"/>
              </a:spcBef>
            </a:pPr>
            <a:r>
              <a:rPr lang="en-US" sz="1400" b="1" dirty="0">
                <a:latin typeface="Arial" charset="0"/>
              </a:rPr>
              <a:t>-LOSS OF SITUATIONAL AWARENESS</a:t>
            </a:r>
          </a:p>
          <a:p>
            <a:pPr algn="l">
              <a:spcBef>
                <a:spcPct val="50000"/>
              </a:spcBef>
            </a:pPr>
            <a:endParaRPr lang="en-US" sz="1600" b="1" dirty="0">
              <a:latin typeface="Arial" charset="0"/>
            </a:endParaRPr>
          </a:p>
        </p:txBody>
      </p:sp>
    </p:spTree>
    <p:extLst>
      <p:ext uri="{BB962C8B-B14F-4D97-AF65-F5344CB8AC3E}">
        <p14:creationId xmlns:p14="http://schemas.microsoft.com/office/powerpoint/2010/main" val="2140900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4" name="Picture 3497098" descr="C:\Documents and Settings\Owner\Desktop\aceslides\Opt3_Causal Analysis for Runway Incursions\ToDo\S10Picture 3497098.JPG"/>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28600" y="254000"/>
            <a:ext cx="5854700" cy="3937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CC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0771" name="Text Box 3"/>
          <p:cNvSpPr txBox="1">
            <a:spLocks noChangeArrowheads="1"/>
          </p:cNvSpPr>
          <p:nvPr/>
        </p:nvSpPr>
        <p:spPr bwMode="auto">
          <a:xfrm>
            <a:off x="3379788" y="552450"/>
            <a:ext cx="5470525" cy="48577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schemeClr val="bg1"/>
                </a:solidFill>
                <a:latin typeface="Arial" charset="0"/>
              </a:rPr>
              <a:t>Pilot Deviation (PD) </a:t>
            </a:r>
          </a:p>
        </p:txBody>
      </p:sp>
      <p:sp>
        <p:nvSpPr>
          <p:cNvPr id="160772" name="Text Box 4"/>
          <p:cNvSpPr txBox="1">
            <a:spLocks noChangeArrowheads="1"/>
          </p:cNvSpPr>
          <p:nvPr/>
        </p:nvSpPr>
        <p:spPr bwMode="auto">
          <a:xfrm>
            <a:off x="1377950" y="3470275"/>
            <a:ext cx="7537450" cy="2446824"/>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400" b="1" dirty="0">
                <a:latin typeface="Arial" charset="0"/>
              </a:rPr>
              <a:t>PILOTS are at risk of being a party to an incursion when they are unable to correlate their visual observations of airport signs, markings and lighting and other physical features on the airport with the specific ATC taxi instructions.  </a:t>
            </a:r>
            <a:endParaRPr lang="en-US" sz="1400" b="1" u="sng" dirty="0">
              <a:latin typeface="Arial" charset="0"/>
            </a:endParaRPr>
          </a:p>
          <a:p>
            <a:pPr>
              <a:spcBef>
                <a:spcPct val="50000"/>
              </a:spcBef>
            </a:pPr>
            <a:r>
              <a:rPr lang="en-US" sz="1400" b="1" u="sng" dirty="0"/>
              <a:t>Some contributing factors include</a:t>
            </a:r>
            <a:r>
              <a:rPr lang="en-US" sz="1400" b="1" dirty="0"/>
              <a:t>:</a:t>
            </a:r>
          </a:p>
          <a:p>
            <a:pPr algn="l">
              <a:spcBef>
                <a:spcPct val="50000"/>
              </a:spcBef>
            </a:pPr>
            <a:r>
              <a:rPr lang="en-US" sz="1400" b="1" dirty="0" smtClean="0">
                <a:latin typeface="Arial" charset="0"/>
              </a:rPr>
              <a:t>-</a:t>
            </a:r>
            <a:r>
              <a:rPr lang="en-US" sz="1400" b="1" dirty="0">
                <a:latin typeface="Arial" charset="0"/>
              </a:rPr>
              <a:t>FAILURE TO ASK FOR HELP WHEN CONFUSED</a:t>
            </a:r>
          </a:p>
          <a:p>
            <a:pPr algn="l">
              <a:spcBef>
                <a:spcPct val="50000"/>
              </a:spcBef>
            </a:pPr>
            <a:r>
              <a:rPr lang="en-US" sz="1400" b="1" dirty="0">
                <a:latin typeface="Arial" charset="0"/>
              </a:rPr>
              <a:t>-FAILURE TO USE THE AIRPORT DIAGRAM</a:t>
            </a:r>
          </a:p>
          <a:p>
            <a:pPr algn="l">
              <a:spcBef>
                <a:spcPct val="50000"/>
              </a:spcBef>
            </a:pPr>
            <a:r>
              <a:rPr lang="en-US" sz="1600" b="1" dirty="0">
                <a:latin typeface="Arial" charset="0"/>
              </a:rPr>
              <a:t>-</a:t>
            </a:r>
            <a:r>
              <a:rPr lang="en-US" sz="1400" b="1" dirty="0">
                <a:latin typeface="Arial" charset="0"/>
              </a:rPr>
              <a:t>LACK OF TRAINING</a:t>
            </a:r>
          </a:p>
          <a:p>
            <a:pPr algn="l">
              <a:spcBef>
                <a:spcPct val="50000"/>
              </a:spcBef>
            </a:pPr>
            <a:r>
              <a:rPr lang="en-US" sz="1400" b="1" dirty="0">
                <a:latin typeface="Arial" charset="0"/>
              </a:rPr>
              <a:t>-NOT FAMILIAR WITH THE AIRPORT </a:t>
            </a:r>
            <a:r>
              <a:rPr lang="en-US" sz="1600" b="1" dirty="0">
                <a:latin typeface="Arial" charset="0"/>
              </a:rPr>
              <a:t>		</a:t>
            </a:r>
          </a:p>
        </p:txBody>
      </p:sp>
    </p:spTree>
    <p:extLst>
      <p:ext uri="{BB962C8B-B14F-4D97-AF65-F5344CB8AC3E}">
        <p14:creationId xmlns:p14="http://schemas.microsoft.com/office/powerpoint/2010/main" val="759496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9" name="Picture 4152601" descr="C:\Documents and Settings\Owner\Desktop\aceslides\Opt3_Causal Analysis for Runway Incursions\ToDo\S15Picture 4152601.JPG"/>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79600" y="266700"/>
            <a:ext cx="6896100" cy="5753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CC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763" name="Text Box 3"/>
          <p:cNvSpPr txBox="1">
            <a:spLocks noChangeArrowheads="1"/>
          </p:cNvSpPr>
          <p:nvPr/>
        </p:nvSpPr>
        <p:spPr bwMode="auto">
          <a:xfrm>
            <a:off x="2636838" y="522288"/>
            <a:ext cx="5470525" cy="48577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schemeClr val="bg1"/>
                </a:solidFill>
                <a:latin typeface="Arial" charset="0"/>
              </a:rPr>
              <a:t>Pedestrian Deviation (V/PD)</a:t>
            </a:r>
          </a:p>
        </p:txBody>
      </p:sp>
      <p:sp>
        <p:nvSpPr>
          <p:cNvPr id="117765" name="Text Box 5"/>
          <p:cNvSpPr txBox="1">
            <a:spLocks noChangeArrowheads="1"/>
          </p:cNvSpPr>
          <p:nvPr/>
        </p:nvSpPr>
        <p:spPr bwMode="auto">
          <a:xfrm>
            <a:off x="35214" y="2971800"/>
            <a:ext cx="5308600" cy="2985433"/>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latin typeface="Arial" charset="0"/>
              </a:rPr>
              <a:t> </a:t>
            </a:r>
            <a:r>
              <a:rPr lang="en-US" sz="1400" b="1" dirty="0">
                <a:latin typeface="Arial" charset="0"/>
              </a:rPr>
              <a:t>VEHICLE OPERATORS and PEDESTRIANS are at risk of being a party to an incursion when they are unable to correlate their visual observations of airport signs, markings and lighting and other physical features on the airport with the specific ATC taxi instructions.  </a:t>
            </a:r>
            <a:endParaRPr lang="en-US" sz="1400" b="1" u="sng" dirty="0">
              <a:latin typeface="Arial" charset="0"/>
            </a:endParaRPr>
          </a:p>
          <a:p>
            <a:pPr>
              <a:spcBef>
                <a:spcPct val="50000"/>
              </a:spcBef>
            </a:pPr>
            <a:r>
              <a:rPr lang="en-US" sz="1400" b="1" u="sng" dirty="0">
                <a:latin typeface="Arial" charset="0"/>
              </a:rPr>
              <a:t>Some contributing factors include:</a:t>
            </a:r>
            <a:endParaRPr lang="en-US" sz="1400" b="1" dirty="0">
              <a:latin typeface="Arial" charset="0"/>
            </a:endParaRPr>
          </a:p>
          <a:p>
            <a:pPr algn="l">
              <a:spcBef>
                <a:spcPct val="50000"/>
              </a:spcBef>
            </a:pPr>
            <a:r>
              <a:rPr lang="en-US" sz="1400" b="1" dirty="0">
                <a:latin typeface="Arial" charset="0"/>
              </a:rPr>
              <a:t>-FAILURE TO ASK FOR HELP WHEN CONFUSED</a:t>
            </a:r>
          </a:p>
          <a:p>
            <a:pPr algn="l">
              <a:spcBef>
                <a:spcPct val="50000"/>
              </a:spcBef>
            </a:pPr>
            <a:r>
              <a:rPr lang="en-US" sz="1400" b="1" dirty="0">
                <a:latin typeface="Arial" charset="0"/>
              </a:rPr>
              <a:t>-FAILURE TO USE THE AIRPORT DIAGRAM</a:t>
            </a:r>
          </a:p>
          <a:p>
            <a:pPr algn="l">
              <a:spcBef>
                <a:spcPct val="50000"/>
              </a:spcBef>
            </a:pPr>
            <a:r>
              <a:rPr lang="en-US" sz="1400" b="1" dirty="0">
                <a:latin typeface="Arial" charset="0"/>
              </a:rPr>
              <a:t>-LACK OF TRAINING</a:t>
            </a:r>
          </a:p>
          <a:p>
            <a:pPr algn="l">
              <a:spcBef>
                <a:spcPct val="50000"/>
              </a:spcBef>
            </a:pPr>
            <a:r>
              <a:rPr lang="en-US" sz="1400" b="1" dirty="0">
                <a:latin typeface="Arial" charset="0"/>
              </a:rPr>
              <a:t>-NOT FAMILIAR WITH  AIRPORT 	</a:t>
            </a:r>
            <a:r>
              <a:rPr lang="en-US" sz="1600" b="1" dirty="0">
                <a:latin typeface="Arial" charset="0"/>
              </a:rPr>
              <a:t>	</a:t>
            </a:r>
          </a:p>
        </p:txBody>
      </p:sp>
    </p:spTree>
    <p:extLst>
      <p:ext uri="{BB962C8B-B14F-4D97-AF65-F5344CB8AC3E}">
        <p14:creationId xmlns:p14="http://schemas.microsoft.com/office/powerpoint/2010/main" val="6677546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http://farm5.staticflickr.com/4016/4455533500_216b68e3cd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7360"/>
            <a:ext cx="2891183" cy="19289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http://cdn.imore.com/sites/imore.com/files/field/image/2012/11/ipad_vs_ipad_mini_vs_iphone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352800"/>
            <a:ext cx="3971234" cy="2209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www.orbitcast.com/archives/garmin-g1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4305"/>
            <a:ext cx="4400550" cy="2863120"/>
          </a:xfrm>
          <a:prstGeom prst="rect">
            <a:avLst/>
          </a:prstGeom>
          <a:noFill/>
          <a:extLst>
            <a:ext uri="{909E8E84-426E-40DD-AFC4-6F175D3DCCD1}">
              <a14:hiddenFill xmlns:a14="http://schemas.microsoft.com/office/drawing/2010/main">
                <a:solidFill>
                  <a:srgbClr val="FFFFFF"/>
                </a:solidFill>
              </a14:hiddenFill>
            </a:ext>
          </a:extLst>
        </p:spPr>
      </p:pic>
      <p:sp>
        <p:nvSpPr>
          <p:cNvPr id="117763" name="Text Box 3"/>
          <p:cNvSpPr txBox="1">
            <a:spLocks noChangeArrowheads="1"/>
          </p:cNvSpPr>
          <p:nvPr/>
        </p:nvSpPr>
        <p:spPr bwMode="auto">
          <a:xfrm>
            <a:off x="2636839" y="522288"/>
            <a:ext cx="2163762" cy="461665"/>
          </a:xfrm>
          <a:prstGeom prst="rect">
            <a:avLst/>
          </a:prstGeom>
          <a:solidFill>
            <a:schemeClr val="tx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smtClean="0">
                <a:solidFill>
                  <a:schemeClr val="bg1"/>
                </a:solidFill>
                <a:latin typeface="Arial" charset="0"/>
              </a:rPr>
              <a:t>Distractions</a:t>
            </a:r>
            <a:endParaRPr lang="en-US" sz="2400" b="1" dirty="0">
              <a:solidFill>
                <a:schemeClr val="bg1"/>
              </a:solidFill>
              <a:latin typeface="Arial" charset="0"/>
            </a:endParaRPr>
          </a:p>
        </p:txBody>
      </p:sp>
      <p:sp>
        <p:nvSpPr>
          <p:cNvPr id="7" name="Text Box 5"/>
          <p:cNvSpPr txBox="1">
            <a:spLocks noChangeArrowheads="1"/>
          </p:cNvSpPr>
          <p:nvPr/>
        </p:nvSpPr>
        <p:spPr bwMode="auto">
          <a:xfrm>
            <a:off x="148648" y="2362200"/>
            <a:ext cx="5308600" cy="2215991"/>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smtClean="0"/>
              <a:t>Distractions: D</a:t>
            </a:r>
            <a:r>
              <a:rPr lang="en-US" sz="1400" b="1" dirty="0" smtClean="0"/>
              <a:t>istractions </a:t>
            </a:r>
            <a:r>
              <a:rPr lang="en-US" sz="1400" b="1" dirty="0"/>
              <a:t>are the main threat facing flight crews</a:t>
            </a:r>
            <a:r>
              <a:rPr lang="en-US" sz="1400" b="1" dirty="0" smtClean="0"/>
              <a:t>.  </a:t>
            </a:r>
            <a:r>
              <a:rPr lang="en-US" sz="1400" b="1" u="sng" dirty="0" smtClean="0">
                <a:latin typeface="Arial" charset="0"/>
              </a:rPr>
              <a:t>Some </a:t>
            </a:r>
            <a:r>
              <a:rPr lang="en-US" sz="1400" b="1" u="sng" dirty="0">
                <a:latin typeface="Arial" charset="0"/>
              </a:rPr>
              <a:t>contributing factors include:</a:t>
            </a:r>
            <a:endParaRPr lang="en-US" sz="1400" b="1" dirty="0">
              <a:latin typeface="Arial" charset="0"/>
            </a:endParaRPr>
          </a:p>
          <a:p>
            <a:pPr algn="l">
              <a:spcBef>
                <a:spcPct val="50000"/>
              </a:spcBef>
            </a:pPr>
            <a:r>
              <a:rPr lang="en-US" sz="1400" b="1" dirty="0" smtClean="0">
                <a:latin typeface="Arial" charset="0"/>
              </a:rPr>
              <a:t>-INABILITY TO MULTITASK</a:t>
            </a:r>
          </a:p>
          <a:p>
            <a:pPr algn="l">
              <a:spcBef>
                <a:spcPct val="50000"/>
              </a:spcBef>
            </a:pPr>
            <a:r>
              <a:rPr lang="en-US" sz="1400" b="1" dirty="0" smtClean="0">
                <a:latin typeface="Arial" charset="0"/>
              </a:rPr>
              <a:t>-TUNNEL VISION</a:t>
            </a:r>
            <a:endParaRPr lang="en-US" sz="1400" b="1" dirty="0">
              <a:latin typeface="Arial" charset="0"/>
            </a:endParaRPr>
          </a:p>
          <a:p>
            <a:pPr algn="l">
              <a:spcBef>
                <a:spcPct val="50000"/>
              </a:spcBef>
            </a:pPr>
            <a:r>
              <a:rPr lang="en-US" sz="1400" b="1" dirty="0" smtClean="0">
                <a:latin typeface="Arial" charset="0"/>
              </a:rPr>
              <a:t>-UNFAMILARITY WITH EQUIPMENT</a:t>
            </a:r>
            <a:endParaRPr lang="en-US" sz="1400" b="1" dirty="0">
              <a:latin typeface="Arial" charset="0"/>
            </a:endParaRPr>
          </a:p>
          <a:p>
            <a:pPr algn="l">
              <a:spcBef>
                <a:spcPct val="50000"/>
              </a:spcBef>
            </a:pPr>
            <a:r>
              <a:rPr lang="en-US" sz="1400" b="1" dirty="0" smtClean="0">
                <a:latin typeface="Arial" charset="0"/>
              </a:rPr>
              <a:t>-</a:t>
            </a:r>
            <a:r>
              <a:rPr lang="en-US" sz="1400" b="1" dirty="0" smtClean="0"/>
              <a:t>HEADS DOWN TOO LONG</a:t>
            </a:r>
            <a:r>
              <a:rPr lang="en-US" sz="1400" b="1" dirty="0" smtClean="0">
                <a:latin typeface="Arial" charset="0"/>
              </a:rPr>
              <a:t> </a:t>
            </a:r>
          </a:p>
          <a:p>
            <a:pPr algn="l">
              <a:spcBef>
                <a:spcPct val="50000"/>
              </a:spcBef>
            </a:pPr>
            <a:r>
              <a:rPr lang="en-US" sz="1400" b="1" dirty="0" smtClean="0"/>
              <a:t>-UNAUTHORIZED EQUIPMENT</a:t>
            </a:r>
            <a:r>
              <a:rPr lang="en-US" sz="1400" b="1" dirty="0">
                <a:latin typeface="Arial" charset="0"/>
              </a:rPr>
              <a:t>	</a:t>
            </a:r>
            <a:r>
              <a:rPr lang="en-US" sz="1600" b="1" dirty="0">
                <a:latin typeface="Arial" charset="0"/>
              </a:rPr>
              <a:t>	</a:t>
            </a:r>
          </a:p>
        </p:txBody>
      </p:sp>
    </p:spTree>
    <p:extLst>
      <p:ext uri="{BB962C8B-B14F-4D97-AF65-F5344CB8AC3E}">
        <p14:creationId xmlns:p14="http://schemas.microsoft.com/office/powerpoint/2010/main" val="13498997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smtClean="0"/>
              <a:t>What is being done to achieve </a:t>
            </a:r>
            <a:br>
              <a:rPr lang="en-US" sz="3200" dirty="0" smtClean="0"/>
            </a:br>
            <a:r>
              <a:rPr lang="en-US" sz="3200" dirty="0" smtClean="0"/>
              <a:t>a safer flying environment?</a:t>
            </a:r>
            <a:br>
              <a:rPr lang="en-US" sz="3200" dirty="0" smtClean="0"/>
            </a:br>
            <a:r>
              <a:rPr lang="en-US" sz="3200" dirty="0">
                <a:solidFill>
                  <a:srgbClr val="FFCC00"/>
                </a:solidFill>
              </a:rPr>
              <a:t> </a:t>
            </a:r>
            <a:endParaRPr lang="en-US" sz="5400" dirty="0">
              <a:solidFill>
                <a:srgbClr val="FFCC00"/>
              </a:solidFill>
            </a:endParaRPr>
          </a:p>
        </p:txBody>
      </p:sp>
      <p:sp>
        <p:nvSpPr>
          <p:cNvPr id="4099" name="Rectangle 3"/>
          <p:cNvSpPr>
            <a:spLocks noGrp="1" noChangeArrowheads="1"/>
          </p:cNvSpPr>
          <p:nvPr>
            <p:ph type="body" idx="4294967295"/>
          </p:nvPr>
        </p:nvSpPr>
        <p:spPr>
          <a:xfrm>
            <a:off x="457200" y="2438400"/>
            <a:ext cx="8305800" cy="2667000"/>
          </a:xfrm>
        </p:spPr>
        <p:txBody>
          <a:bodyPr lIns="92075" tIns="46038" rIns="92075" bIns="46038"/>
          <a:lstStyle/>
          <a:p>
            <a:pPr>
              <a:buFontTx/>
              <a:buNone/>
            </a:pPr>
            <a:r>
              <a:rPr lang="en-US" b="0" dirty="0" smtClean="0"/>
              <a:t>	</a:t>
            </a:r>
          </a:p>
        </p:txBody>
      </p:sp>
    </p:spTree>
    <p:extLst>
      <p:ext uri="{BB962C8B-B14F-4D97-AF65-F5344CB8AC3E}">
        <p14:creationId xmlns:p14="http://schemas.microsoft.com/office/powerpoint/2010/main" val="5000995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smtClean="0"/>
              <a:t>What is being done to achieve </a:t>
            </a:r>
            <a:br>
              <a:rPr lang="en-US" sz="3200" dirty="0" smtClean="0"/>
            </a:br>
            <a:r>
              <a:rPr lang="en-US" sz="3200" dirty="0" smtClean="0"/>
              <a:t>a safer flying environment?</a:t>
            </a:r>
            <a:br>
              <a:rPr lang="en-US" sz="3200" dirty="0" smtClean="0"/>
            </a:br>
            <a:r>
              <a:rPr lang="en-US" sz="3200" dirty="0">
                <a:solidFill>
                  <a:srgbClr val="FFCC00"/>
                </a:solidFill>
              </a:rPr>
              <a:t> </a:t>
            </a:r>
            <a:endParaRPr lang="en-US" sz="5400" dirty="0">
              <a:solidFill>
                <a:srgbClr val="FFCC00"/>
              </a:solidFill>
            </a:endParaRPr>
          </a:p>
        </p:txBody>
      </p:sp>
      <p:sp>
        <p:nvSpPr>
          <p:cNvPr id="4099" name="Rectangle 3"/>
          <p:cNvSpPr>
            <a:spLocks noGrp="1" noChangeArrowheads="1"/>
          </p:cNvSpPr>
          <p:nvPr>
            <p:ph type="body" idx="4294967295"/>
          </p:nvPr>
        </p:nvSpPr>
        <p:spPr>
          <a:xfrm>
            <a:off x="457200" y="1447800"/>
            <a:ext cx="8305800" cy="4419600"/>
          </a:xfrm>
        </p:spPr>
        <p:txBody>
          <a:bodyPr lIns="92075" tIns="46038" rIns="92075" bIns="46038"/>
          <a:lstStyle/>
          <a:p>
            <a:pPr>
              <a:buFontTx/>
              <a:buNone/>
            </a:pPr>
            <a:r>
              <a:rPr lang="en-US" b="0" dirty="0" smtClean="0"/>
              <a:t>	</a:t>
            </a:r>
          </a:p>
        </p:txBody>
      </p:sp>
      <p:sp>
        <p:nvSpPr>
          <p:cNvPr id="2" name="Rectangle 1"/>
          <p:cNvSpPr/>
          <p:nvPr/>
        </p:nvSpPr>
        <p:spPr>
          <a:xfrm>
            <a:off x="1066800" y="1600200"/>
            <a:ext cx="7467600" cy="3170099"/>
          </a:xfrm>
          <a:prstGeom prst="rect">
            <a:avLst/>
          </a:prstGeom>
        </p:spPr>
        <p:txBody>
          <a:bodyPr wrap="square">
            <a:spAutoFit/>
          </a:bodyPr>
          <a:lstStyle/>
          <a:p>
            <a:pPr marL="342900" indent="-342900">
              <a:buFont typeface="Arial" pitchFamily="34" charset="0"/>
              <a:buChar char="•"/>
            </a:pPr>
            <a:r>
              <a:rPr lang="en-US" sz="2000" b="1" dirty="0">
                <a:solidFill>
                  <a:schemeClr val="bg1"/>
                </a:solidFill>
              </a:rPr>
              <a:t>Upgrade Airport Markings </a:t>
            </a:r>
            <a:r>
              <a:rPr lang="en-US" sz="2000" b="1" dirty="0" smtClean="0">
                <a:solidFill>
                  <a:schemeClr val="bg1"/>
                </a:solidFill>
              </a:rPr>
              <a:t>at Medium </a:t>
            </a:r>
            <a:r>
              <a:rPr lang="en-US" sz="2000" b="1" dirty="0">
                <a:solidFill>
                  <a:schemeClr val="bg1"/>
                </a:solidFill>
              </a:rPr>
              <a:t>and Large Airports</a:t>
            </a:r>
            <a:endParaRPr lang="en-US" sz="2000" dirty="0">
              <a:solidFill>
                <a:schemeClr val="bg1"/>
              </a:solidFill>
            </a:endParaRPr>
          </a:p>
          <a:p>
            <a:pPr marL="342900" indent="-342900">
              <a:buFont typeface="Arial" pitchFamily="34" charset="0"/>
              <a:buChar char="•"/>
            </a:pPr>
            <a:r>
              <a:rPr lang="en-US" sz="2000" b="1" dirty="0">
                <a:solidFill>
                  <a:schemeClr val="bg1"/>
                </a:solidFill>
              </a:rPr>
              <a:t>Upgrade Airport Markings at Smaller Airports</a:t>
            </a:r>
          </a:p>
          <a:p>
            <a:pPr marL="342900" indent="-342900">
              <a:buFont typeface="Arial" pitchFamily="34" charset="0"/>
              <a:buChar char="•"/>
            </a:pPr>
            <a:r>
              <a:rPr lang="en-US" sz="2000" b="1" dirty="0">
                <a:solidFill>
                  <a:schemeClr val="bg1"/>
                </a:solidFill>
              </a:rPr>
              <a:t>Airport Recurrent Training</a:t>
            </a:r>
          </a:p>
          <a:p>
            <a:pPr marL="342900" indent="-342900">
              <a:buFont typeface="Arial" pitchFamily="34" charset="0"/>
              <a:buChar char="•"/>
            </a:pPr>
            <a:r>
              <a:rPr lang="en-US" sz="2000" b="1" dirty="0">
                <a:solidFill>
                  <a:schemeClr val="bg1"/>
                </a:solidFill>
              </a:rPr>
              <a:t>Airport Surface Analysis</a:t>
            </a:r>
          </a:p>
          <a:p>
            <a:pPr marL="342900" indent="-342900">
              <a:buFont typeface="Arial" pitchFamily="34" charset="0"/>
              <a:buChar char="•"/>
            </a:pPr>
            <a:r>
              <a:rPr lang="en-US" sz="2000" b="1" dirty="0">
                <a:solidFill>
                  <a:schemeClr val="bg1"/>
                </a:solidFill>
              </a:rPr>
              <a:t>Air Carrier Pilot Training</a:t>
            </a:r>
          </a:p>
          <a:p>
            <a:pPr marL="342900" indent="-342900">
              <a:buFont typeface="Arial" pitchFamily="34" charset="0"/>
              <a:buChar char="•"/>
            </a:pPr>
            <a:r>
              <a:rPr lang="en-US" sz="2000" b="1" dirty="0">
                <a:solidFill>
                  <a:schemeClr val="bg1"/>
                </a:solidFill>
              </a:rPr>
              <a:t>Air Carrier Cockpit Procedures</a:t>
            </a:r>
          </a:p>
          <a:p>
            <a:pPr marL="342900" indent="-342900">
              <a:buFont typeface="Arial" pitchFamily="34" charset="0"/>
              <a:buChar char="•"/>
            </a:pPr>
            <a:r>
              <a:rPr lang="en-US" sz="2000" b="1" dirty="0">
                <a:solidFill>
                  <a:schemeClr val="bg1"/>
                </a:solidFill>
              </a:rPr>
              <a:t>Air Traffic Procedures</a:t>
            </a:r>
          </a:p>
          <a:p>
            <a:pPr marL="342900" indent="-342900">
              <a:buFont typeface="Arial" pitchFamily="34" charset="0"/>
              <a:buChar char="•"/>
            </a:pPr>
            <a:r>
              <a:rPr lang="en-US" sz="2000" b="1" dirty="0">
                <a:solidFill>
                  <a:schemeClr val="bg1"/>
                </a:solidFill>
              </a:rPr>
              <a:t>FAA Air Traffic Organization (ATO) Voluntary Reporting</a:t>
            </a:r>
          </a:p>
          <a:p>
            <a:pPr marL="342900" indent="-342900">
              <a:buFont typeface="Arial" pitchFamily="34" charset="0"/>
              <a:buChar char="•"/>
            </a:pPr>
            <a:r>
              <a:rPr lang="en-US" sz="2000" b="1" dirty="0">
                <a:solidFill>
                  <a:schemeClr val="bg1"/>
                </a:solidFill>
              </a:rPr>
              <a:t>Reducing Pilot Deviations</a:t>
            </a:r>
          </a:p>
          <a:p>
            <a:pPr marL="342900" indent="-342900">
              <a:buFont typeface="Arial" pitchFamily="34" charset="0"/>
              <a:buChar char="•"/>
            </a:pPr>
            <a:r>
              <a:rPr lang="en-US" sz="2000" b="1" dirty="0">
                <a:solidFill>
                  <a:schemeClr val="bg1"/>
                </a:solidFill>
              </a:rPr>
              <a:t>Background on Runway Incursions</a:t>
            </a:r>
          </a:p>
        </p:txBody>
      </p:sp>
    </p:spTree>
    <p:extLst>
      <p:ext uri="{BB962C8B-B14F-4D97-AF65-F5344CB8AC3E}">
        <p14:creationId xmlns:p14="http://schemas.microsoft.com/office/powerpoint/2010/main" val="3336150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a:t>Known 'Best Practices' for </a:t>
            </a:r>
            <a:r>
              <a:rPr lang="en-US" sz="3200" dirty="0" smtClean="0"/>
              <a:t/>
            </a:r>
            <a:br>
              <a:rPr lang="en-US" sz="3200" dirty="0" smtClean="0"/>
            </a:br>
            <a:r>
              <a:rPr lang="en-US" sz="3200" dirty="0" smtClean="0"/>
              <a:t>AIRFIELD </a:t>
            </a:r>
            <a:r>
              <a:rPr lang="en-US" sz="3200" dirty="0"/>
              <a:t>SAFETY</a:t>
            </a:r>
            <a:r>
              <a:rPr lang="en-US" sz="3200" dirty="0" smtClean="0">
                <a:solidFill>
                  <a:srgbClr val="FFCC00"/>
                </a:solidFill>
              </a:rPr>
              <a:t> </a:t>
            </a:r>
            <a:endParaRPr lang="en-US" sz="5400" dirty="0">
              <a:solidFill>
                <a:srgbClr val="FFCC00"/>
              </a:solidFill>
            </a:endParaRPr>
          </a:p>
        </p:txBody>
      </p:sp>
      <p:sp>
        <p:nvSpPr>
          <p:cNvPr id="4099" name="Rectangle 3"/>
          <p:cNvSpPr>
            <a:spLocks noGrp="1" noChangeArrowheads="1"/>
          </p:cNvSpPr>
          <p:nvPr>
            <p:ph type="body" idx="4294967295"/>
          </p:nvPr>
        </p:nvSpPr>
        <p:spPr>
          <a:xfrm>
            <a:off x="457200" y="2438400"/>
            <a:ext cx="8305800" cy="2667000"/>
          </a:xfrm>
        </p:spPr>
        <p:txBody>
          <a:bodyPr lIns="92075" tIns="46038" rIns="92075" bIns="46038"/>
          <a:lstStyle/>
          <a:p>
            <a:pPr>
              <a:buFontTx/>
              <a:buNone/>
            </a:pPr>
            <a:r>
              <a:rPr lang="en-US" b="0" dirty="0" smtClean="0"/>
              <a:t>	</a:t>
            </a:r>
          </a:p>
        </p:txBody>
      </p:sp>
      <p:sp>
        <p:nvSpPr>
          <p:cNvPr id="2" name="Rectangle 1"/>
          <p:cNvSpPr/>
          <p:nvPr/>
        </p:nvSpPr>
        <p:spPr>
          <a:xfrm>
            <a:off x="166255" y="2209800"/>
            <a:ext cx="8763000" cy="3416320"/>
          </a:xfrm>
          <a:prstGeom prst="rect">
            <a:avLst/>
          </a:prstGeom>
        </p:spPr>
        <p:txBody>
          <a:bodyPr wrap="square">
            <a:spAutoFit/>
          </a:bodyPr>
          <a:lstStyle/>
          <a:p>
            <a:pPr marL="342900" lvl="0" indent="-342900">
              <a:buFont typeface="+mj-lt"/>
              <a:buAutoNum type="arabicPeriod"/>
            </a:pPr>
            <a:r>
              <a:rPr lang="en-US" sz="1800" dirty="0">
                <a:solidFill>
                  <a:schemeClr val="bg1"/>
                </a:solidFill>
              </a:rPr>
              <a:t>Encourage use of correct terminology and proper voice cadence.</a:t>
            </a:r>
          </a:p>
          <a:p>
            <a:pPr marL="342900" lvl="0" indent="-342900">
              <a:buFont typeface="+mj-lt"/>
              <a:buAutoNum type="arabicPeriod"/>
            </a:pPr>
            <a:r>
              <a:rPr lang="en-US" sz="1800" dirty="0">
                <a:solidFill>
                  <a:schemeClr val="bg1"/>
                </a:solidFill>
              </a:rPr>
              <a:t>Eliminate distractions in the operational area.</a:t>
            </a:r>
          </a:p>
          <a:p>
            <a:pPr marL="342900" lvl="0" indent="-342900">
              <a:buFont typeface="+mj-lt"/>
              <a:buAutoNum type="arabicPeriod"/>
            </a:pPr>
            <a:r>
              <a:rPr lang="en-US" sz="1800" dirty="0">
                <a:solidFill>
                  <a:schemeClr val="bg1"/>
                </a:solidFill>
              </a:rPr>
              <a:t>Obtain and use airport diagrams. Use the FAA runway safety website to find airport diagrams for all airports.</a:t>
            </a:r>
          </a:p>
          <a:p>
            <a:pPr marL="342900" lvl="0" indent="-342900">
              <a:buFont typeface="+mj-lt"/>
              <a:buAutoNum type="arabicPeriod"/>
            </a:pPr>
            <a:r>
              <a:rPr lang="en-US" sz="1800" dirty="0">
                <a:solidFill>
                  <a:schemeClr val="bg1"/>
                </a:solidFill>
              </a:rPr>
              <a:t>Conduct "Clearing Turns" prior to entering ANY runway.</a:t>
            </a:r>
          </a:p>
          <a:p>
            <a:pPr marL="342900" lvl="0" indent="-342900">
              <a:buFont typeface="+mj-lt"/>
              <a:buAutoNum type="arabicPeriod"/>
            </a:pPr>
            <a:r>
              <a:rPr lang="en-US" sz="1800" dirty="0">
                <a:solidFill>
                  <a:schemeClr val="bg1"/>
                </a:solidFill>
              </a:rPr>
              <a:t>Maintain a sterile cockpit when taxiing.</a:t>
            </a:r>
          </a:p>
          <a:p>
            <a:pPr marL="342900" lvl="0" indent="-342900">
              <a:buFont typeface="+mj-lt"/>
              <a:buAutoNum type="arabicPeriod"/>
            </a:pPr>
            <a:r>
              <a:rPr lang="en-US" sz="1800" dirty="0">
                <a:solidFill>
                  <a:schemeClr val="bg1"/>
                </a:solidFill>
              </a:rPr>
              <a:t>Maintain appropriate Taxi speed.</a:t>
            </a:r>
          </a:p>
          <a:p>
            <a:pPr marL="342900" lvl="0" indent="-342900">
              <a:buFont typeface="+mj-lt"/>
              <a:buAutoNum type="arabicPeriod"/>
            </a:pPr>
            <a:r>
              <a:rPr lang="en-US" sz="1800" dirty="0">
                <a:solidFill>
                  <a:schemeClr val="bg1"/>
                </a:solidFill>
              </a:rPr>
              <a:t>Encourage pilots to have their "eyes out" when taxiing.</a:t>
            </a:r>
          </a:p>
          <a:p>
            <a:pPr marL="342900" lvl="0" indent="-342900">
              <a:buFont typeface="+mj-lt"/>
              <a:buAutoNum type="arabicPeriod"/>
            </a:pPr>
            <a:r>
              <a:rPr lang="en-US" sz="1800" dirty="0">
                <a:solidFill>
                  <a:schemeClr val="bg1"/>
                </a:solidFill>
              </a:rPr>
              <a:t>Encourage pilots to have a "heads up" policy when taxiing.</a:t>
            </a:r>
          </a:p>
          <a:p>
            <a:pPr marL="342900" lvl="0" indent="-342900">
              <a:buFont typeface="+mj-lt"/>
              <a:buAutoNum type="arabicPeriod"/>
            </a:pPr>
            <a:r>
              <a:rPr lang="en-US" sz="1800" dirty="0">
                <a:solidFill>
                  <a:schemeClr val="bg1"/>
                </a:solidFill>
              </a:rPr>
              <a:t>Attend safety seminars and programs on RUNWAY SAFETY.</a:t>
            </a:r>
          </a:p>
          <a:p>
            <a:pPr marL="342900" lvl="0" indent="-342900">
              <a:buFont typeface="+mj-lt"/>
              <a:buAutoNum type="arabicPeriod"/>
            </a:pPr>
            <a:r>
              <a:rPr lang="en-US" sz="1800" dirty="0">
                <a:solidFill>
                  <a:schemeClr val="bg1"/>
                </a:solidFill>
              </a:rPr>
              <a:t>Improve safety by teaching, advocating, stressing and understanding situational awareness.</a:t>
            </a:r>
          </a:p>
        </p:txBody>
      </p:sp>
    </p:spTree>
    <p:extLst>
      <p:ext uri="{BB962C8B-B14F-4D97-AF65-F5344CB8AC3E}">
        <p14:creationId xmlns:p14="http://schemas.microsoft.com/office/powerpoint/2010/main" val="3808217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a:t>Known 'Best Practices' for </a:t>
            </a:r>
            <a:r>
              <a:rPr lang="en-US" sz="3200" dirty="0" smtClean="0"/>
              <a:t/>
            </a:r>
            <a:br>
              <a:rPr lang="en-US" sz="3200" dirty="0" smtClean="0"/>
            </a:br>
            <a:r>
              <a:rPr lang="en-US" sz="3200" dirty="0" smtClean="0"/>
              <a:t>AIRFIELD </a:t>
            </a:r>
            <a:r>
              <a:rPr lang="en-US" sz="3200" dirty="0"/>
              <a:t>SAFETY</a:t>
            </a:r>
            <a:r>
              <a:rPr lang="en-US" sz="3200" dirty="0" smtClean="0">
                <a:solidFill>
                  <a:srgbClr val="FFCC00"/>
                </a:solidFill>
              </a:rPr>
              <a:t> </a:t>
            </a:r>
            <a:endParaRPr lang="en-US" sz="5400" dirty="0">
              <a:solidFill>
                <a:srgbClr val="FFCC00"/>
              </a:solidFill>
            </a:endParaRPr>
          </a:p>
        </p:txBody>
      </p:sp>
      <p:sp>
        <p:nvSpPr>
          <p:cNvPr id="4099" name="Rectangle 3"/>
          <p:cNvSpPr>
            <a:spLocks noGrp="1" noChangeArrowheads="1"/>
          </p:cNvSpPr>
          <p:nvPr>
            <p:ph type="body" idx="4294967295"/>
          </p:nvPr>
        </p:nvSpPr>
        <p:spPr>
          <a:xfrm>
            <a:off x="457200" y="2438400"/>
            <a:ext cx="8305800" cy="2667000"/>
          </a:xfrm>
        </p:spPr>
        <p:txBody>
          <a:bodyPr lIns="92075" tIns="46038" rIns="92075" bIns="46038"/>
          <a:lstStyle/>
          <a:p>
            <a:pPr>
              <a:buFontTx/>
              <a:buNone/>
            </a:pPr>
            <a:r>
              <a:rPr lang="en-US" b="0" dirty="0" smtClean="0"/>
              <a:t>	</a:t>
            </a:r>
          </a:p>
        </p:txBody>
      </p:sp>
      <p:sp>
        <p:nvSpPr>
          <p:cNvPr id="2" name="Rectangle 1"/>
          <p:cNvSpPr/>
          <p:nvPr/>
        </p:nvSpPr>
        <p:spPr>
          <a:xfrm>
            <a:off x="166255" y="2209800"/>
            <a:ext cx="8763000" cy="2862322"/>
          </a:xfrm>
          <a:prstGeom prst="rect">
            <a:avLst/>
          </a:prstGeom>
        </p:spPr>
        <p:txBody>
          <a:bodyPr wrap="square">
            <a:spAutoFit/>
          </a:bodyPr>
          <a:lstStyle/>
          <a:p>
            <a:pPr marL="342900" lvl="0" indent="-342900">
              <a:buFont typeface="+mj-lt"/>
              <a:buAutoNum type="arabicPeriod" startAt="11"/>
            </a:pPr>
            <a:r>
              <a:rPr lang="en-US" sz="1800" dirty="0">
                <a:solidFill>
                  <a:schemeClr val="bg1"/>
                </a:solidFill>
              </a:rPr>
              <a:t>Customize RUNWAY SAFETY presentations for targeted audiences such as pilot organizations, safety seminars, airport authorities, etc.</a:t>
            </a:r>
          </a:p>
          <a:p>
            <a:pPr marL="342900" lvl="0" indent="-342900">
              <a:buFont typeface="+mj-lt"/>
              <a:buAutoNum type="arabicPeriod" startAt="11"/>
            </a:pPr>
            <a:r>
              <a:rPr lang="en-US" sz="1800" dirty="0">
                <a:solidFill>
                  <a:schemeClr val="bg1"/>
                </a:solidFill>
              </a:rPr>
              <a:t>Cite specific airport RUNWAY SAFETY web pages.</a:t>
            </a:r>
          </a:p>
          <a:p>
            <a:pPr marL="342900" lvl="0" indent="-342900">
              <a:buFont typeface="+mj-lt"/>
              <a:buAutoNum type="arabicPeriod" startAt="11"/>
            </a:pPr>
            <a:r>
              <a:rPr lang="en-US" sz="1800" dirty="0">
                <a:solidFill>
                  <a:schemeClr val="bg1"/>
                </a:solidFill>
              </a:rPr>
              <a:t>Distribute RUNWAY SAFETY materials to every aviation entity.</a:t>
            </a:r>
          </a:p>
          <a:p>
            <a:pPr marL="342900" lvl="0" indent="-342900">
              <a:buFont typeface="+mj-lt"/>
              <a:buAutoNum type="arabicPeriod" startAt="11"/>
            </a:pPr>
            <a:r>
              <a:rPr lang="en-US" sz="1800" dirty="0">
                <a:solidFill>
                  <a:schemeClr val="bg1"/>
                </a:solidFill>
              </a:rPr>
              <a:t>Package and distribute runway safety materials to: Flight Schools, Flight Safety International, Maintenance Centers, Aircraft Manufacturers, etc.</a:t>
            </a:r>
          </a:p>
          <a:p>
            <a:pPr marL="342900" lvl="0" indent="-342900">
              <a:buFont typeface="+mj-lt"/>
              <a:buAutoNum type="arabicPeriod" startAt="11"/>
            </a:pPr>
            <a:r>
              <a:rPr lang="en-US" sz="1800" dirty="0">
                <a:solidFill>
                  <a:schemeClr val="bg1"/>
                </a:solidFill>
              </a:rPr>
              <a:t>Realize that every airport is unique and presents its own set of RUNWAY SAFETY challenges.</a:t>
            </a:r>
          </a:p>
          <a:p>
            <a:pPr marL="342900" lvl="0" indent="-342900">
              <a:buFont typeface="+mj-lt"/>
              <a:buAutoNum type="arabicPeriod" startAt="11"/>
            </a:pPr>
            <a:r>
              <a:rPr lang="en-US" sz="1800" dirty="0">
                <a:solidFill>
                  <a:schemeClr val="bg1"/>
                </a:solidFill>
              </a:rPr>
              <a:t>Stay alert; stay alive.</a:t>
            </a:r>
          </a:p>
          <a:p>
            <a:pPr marL="342900" lvl="0" indent="-342900">
              <a:buFont typeface="+mj-lt"/>
              <a:buAutoNum type="arabicPeriod" startAt="11"/>
            </a:pPr>
            <a:r>
              <a:rPr lang="en-US" sz="1800" dirty="0">
                <a:solidFill>
                  <a:schemeClr val="bg1"/>
                </a:solidFill>
              </a:rPr>
              <a:t>Declare war on errors; make it </a:t>
            </a:r>
            <a:r>
              <a:rPr lang="en-US" sz="1800" dirty="0" err="1" smtClean="0">
                <a:solidFill>
                  <a:schemeClr val="bg1"/>
                </a:solidFill>
              </a:rPr>
              <a:t>everyones</a:t>
            </a:r>
            <a:r>
              <a:rPr lang="en-US" sz="1800" smtClean="0">
                <a:solidFill>
                  <a:schemeClr val="bg1"/>
                </a:solidFill>
              </a:rPr>
              <a:t>’ </a:t>
            </a:r>
            <a:r>
              <a:rPr lang="en-US" sz="1800" dirty="0">
                <a:solidFill>
                  <a:schemeClr val="bg1"/>
                </a:solidFill>
              </a:rPr>
              <a:t>responsibility.</a:t>
            </a:r>
          </a:p>
        </p:txBody>
      </p:sp>
    </p:spTree>
    <p:extLst>
      <p:ext uri="{BB962C8B-B14F-4D97-AF65-F5344CB8AC3E}">
        <p14:creationId xmlns:p14="http://schemas.microsoft.com/office/powerpoint/2010/main" val="23536066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smtClean="0"/>
              <a:t>What else is being done to achieve </a:t>
            </a:r>
            <a:br>
              <a:rPr lang="en-US" sz="3200" dirty="0" smtClean="0"/>
            </a:br>
            <a:r>
              <a:rPr lang="en-US" sz="3200" dirty="0" smtClean="0"/>
              <a:t>a safer flying environment?</a:t>
            </a:r>
            <a:br>
              <a:rPr lang="en-US" sz="3200" dirty="0" smtClean="0"/>
            </a:br>
            <a:r>
              <a:rPr lang="en-US" sz="3200" dirty="0"/>
              <a:t> </a:t>
            </a:r>
            <a:endParaRPr lang="en-US" sz="5400" dirty="0"/>
          </a:p>
        </p:txBody>
      </p:sp>
      <p:sp>
        <p:nvSpPr>
          <p:cNvPr id="4099" name="Rectangle 3"/>
          <p:cNvSpPr>
            <a:spLocks noGrp="1" noChangeArrowheads="1"/>
          </p:cNvSpPr>
          <p:nvPr>
            <p:ph type="body" idx="4294967295"/>
          </p:nvPr>
        </p:nvSpPr>
        <p:spPr>
          <a:xfrm>
            <a:off x="457200" y="2438400"/>
            <a:ext cx="8305800" cy="2667000"/>
          </a:xfrm>
        </p:spPr>
        <p:txBody>
          <a:bodyPr lIns="92075" tIns="46038" rIns="92075" bIns="46038"/>
          <a:lstStyle/>
          <a:p>
            <a:pPr>
              <a:buFontTx/>
              <a:buNone/>
            </a:pPr>
            <a:r>
              <a:rPr lang="en-US" b="0" dirty="0" smtClean="0"/>
              <a:t>	</a:t>
            </a:r>
          </a:p>
        </p:txBody>
      </p:sp>
      <p:pic>
        <p:nvPicPr>
          <p:cNvPr id="3074" name="Picture 2" descr="Education / Training Jo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05000"/>
            <a:ext cx="5484137" cy="3276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9600" y="2084532"/>
            <a:ext cx="1600199" cy="119206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932638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1531937"/>
          </a:xfrm>
        </p:spPr>
        <p:txBody>
          <a:bodyPr lIns="92075" tIns="46038" rIns="92075" bIns="46038"/>
          <a:lstStyle/>
          <a:p>
            <a:pPr algn="ctr">
              <a:defRPr/>
            </a:pPr>
            <a:r>
              <a:rPr lang="en-US" sz="3200" dirty="0" smtClean="0"/>
              <a:t>What else is being done to achieve </a:t>
            </a:r>
            <a:br>
              <a:rPr lang="en-US" sz="3200" dirty="0" smtClean="0"/>
            </a:br>
            <a:r>
              <a:rPr lang="en-US" sz="3200" dirty="0" smtClean="0"/>
              <a:t>a safer flying environment?</a:t>
            </a:r>
            <a:br>
              <a:rPr lang="en-US" sz="3200" dirty="0" smtClean="0"/>
            </a:br>
            <a:r>
              <a:rPr lang="en-US" sz="3200" dirty="0" smtClean="0">
                <a:solidFill>
                  <a:srgbClr val="FFC000"/>
                </a:solidFill>
              </a:rPr>
              <a:t>Continuing Education !!!</a:t>
            </a:r>
            <a:endParaRPr lang="en-US" sz="5400" dirty="0">
              <a:solidFill>
                <a:srgbClr val="FFC000"/>
              </a:solidFill>
            </a:endParaRPr>
          </a:p>
        </p:txBody>
      </p:sp>
      <p:sp>
        <p:nvSpPr>
          <p:cNvPr id="4099" name="Rectangle 3"/>
          <p:cNvSpPr>
            <a:spLocks noGrp="1" noChangeArrowheads="1"/>
          </p:cNvSpPr>
          <p:nvPr>
            <p:ph type="body" idx="4294967295"/>
          </p:nvPr>
        </p:nvSpPr>
        <p:spPr>
          <a:xfrm>
            <a:off x="457200" y="2438400"/>
            <a:ext cx="8305800" cy="2667000"/>
          </a:xfrm>
        </p:spPr>
        <p:txBody>
          <a:bodyPr lIns="92075" tIns="46038" rIns="92075" bIns="46038"/>
          <a:lstStyle/>
          <a:p>
            <a:pPr>
              <a:buFontTx/>
              <a:buNone/>
            </a:pPr>
            <a:r>
              <a:rPr lang="en-US" b="0" dirty="0" smtClean="0"/>
              <a:t>	</a:t>
            </a:r>
          </a:p>
        </p:txBody>
      </p:sp>
      <p:pic>
        <p:nvPicPr>
          <p:cNvPr id="3074" name="Picture 2" descr="Education / Training Jo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05000"/>
            <a:ext cx="5484137"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19600" y="2133600"/>
            <a:ext cx="1600200" cy="784830"/>
          </a:xfrm>
          <a:prstGeom prst="rect">
            <a:avLst/>
          </a:prstGeom>
          <a:solidFill>
            <a:schemeClr val="accent5">
              <a:lumMod val="50000"/>
            </a:schemeClr>
          </a:solidFill>
        </p:spPr>
        <p:txBody>
          <a:bodyPr wrap="square" rtlCol="0">
            <a:spAutoFit/>
          </a:bodyPr>
          <a:lstStyle/>
          <a:p>
            <a:pPr algn="ctr"/>
            <a:r>
              <a:rPr lang="en-US" sz="1500" dirty="0" smtClean="0">
                <a:solidFill>
                  <a:schemeClr val="bg1"/>
                </a:solidFill>
              </a:rPr>
              <a:t>FAASafety.GOV</a:t>
            </a:r>
          </a:p>
          <a:p>
            <a:pPr algn="ctr"/>
            <a:r>
              <a:rPr lang="en-US" sz="1500" dirty="0" smtClean="0">
                <a:solidFill>
                  <a:schemeClr val="bg1"/>
                </a:solidFill>
              </a:rPr>
              <a:t>&amp;</a:t>
            </a:r>
          </a:p>
          <a:p>
            <a:pPr algn="ctr"/>
            <a:r>
              <a:rPr lang="en-US" sz="1500" dirty="0" smtClean="0">
                <a:solidFill>
                  <a:schemeClr val="bg1"/>
                </a:solidFill>
              </a:rPr>
              <a:t>The FAASTeam</a:t>
            </a:r>
            <a:endParaRPr lang="en-US" sz="1500" dirty="0">
              <a:solidFill>
                <a:schemeClr val="bg1"/>
              </a:solidFill>
            </a:endParaRPr>
          </a:p>
        </p:txBody>
      </p:sp>
    </p:spTree>
    <p:extLst>
      <p:ext uri="{BB962C8B-B14F-4D97-AF65-F5344CB8AC3E}">
        <p14:creationId xmlns:p14="http://schemas.microsoft.com/office/powerpoint/2010/main" val="3396810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400050" y="373062"/>
            <a:ext cx="8472488" cy="922337"/>
          </a:xfrm>
        </p:spPr>
        <p:txBody>
          <a:bodyPr lIns="92075" tIns="46038" rIns="92075" bIns="46038"/>
          <a:lstStyle/>
          <a:p>
            <a:pPr algn="ctr">
              <a:defRPr/>
            </a:pPr>
            <a:r>
              <a:rPr lang="en-US" sz="3200" dirty="0" smtClean="0">
                <a:solidFill>
                  <a:srgbClr val="FFCC00"/>
                </a:solidFill>
              </a:rPr>
              <a:t>FAASTeam Safety Seminars</a:t>
            </a:r>
            <a:r>
              <a:rPr lang="en-US" sz="3200" dirty="0">
                <a:solidFill>
                  <a:srgbClr val="FFCC00"/>
                </a:solidFill>
              </a:rPr>
              <a:t/>
            </a:r>
            <a:br>
              <a:rPr lang="en-US" sz="3200" dirty="0">
                <a:solidFill>
                  <a:srgbClr val="FFCC00"/>
                </a:solidFill>
              </a:rPr>
            </a:br>
            <a:r>
              <a:rPr lang="en-US" sz="3200" dirty="0" smtClean="0">
                <a:solidFill>
                  <a:srgbClr val="FFCC00"/>
                </a:solidFill>
              </a:rPr>
              <a:t>On Line Courses</a:t>
            </a:r>
            <a:endParaRPr lang="en-US" sz="5400" dirty="0">
              <a:solidFill>
                <a:srgbClr val="FFCC00"/>
              </a:solidFill>
            </a:endParaRPr>
          </a:p>
        </p:txBody>
      </p:sp>
      <p:sp>
        <p:nvSpPr>
          <p:cNvPr id="4099" name="Rectangle 3"/>
          <p:cNvSpPr>
            <a:spLocks noGrp="1" noChangeArrowheads="1"/>
          </p:cNvSpPr>
          <p:nvPr>
            <p:ph type="body" idx="4294967295"/>
          </p:nvPr>
        </p:nvSpPr>
        <p:spPr>
          <a:xfrm>
            <a:off x="457200" y="1676400"/>
            <a:ext cx="8305800" cy="3429000"/>
          </a:xfrm>
        </p:spPr>
        <p:txBody>
          <a:bodyPr lIns="92075" tIns="46038" rIns="92075" bIns="46038"/>
          <a:lstStyle/>
          <a:p>
            <a:pPr algn="ctr">
              <a:buFontTx/>
              <a:buNone/>
            </a:pPr>
            <a:r>
              <a:rPr lang="en-US" b="0" dirty="0" smtClean="0"/>
              <a:t>	Seminars like the very one </a:t>
            </a:r>
          </a:p>
          <a:p>
            <a:pPr algn="ctr">
              <a:buFontTx/>
              <a:buNone/>
            </a:pPr>
            <a:r>
              <a:rPr lang="en-US" b="0" dirty="0" smtClean="0"/>
              <a:t>you are attending this evening.</a:t>
            </a:r>
          </a:p>
        </p:txBody>
      </p:sp>
      <p:pic>
        <p:nvPicPr>
          <p:cNvPr id="7170" name="Picture 2" descr="C:\Documents and Settings\Administrator\My Documents\My Pictures\I-Phone\2013-05-09\IMG_05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227" y="3276600"/>
            <a:ext cx="2362200" cy="1771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171" name="Picture 3" descr="C:\Documents and Settings\Administrator\My Documents\My Pictures\I-Phone\2013-05-09\IMG_055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3310948"/>
            <a:ext cx="2413001" cy="1809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 name="Picture 1"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4200" y="3276600"/>
            <a:ext cx="2806820" cy="18370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67709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4546" name="Rectangle 2"/>
          <p:cNvSpPr>
            <a:spLocks noGrp="1" noChangeArrowheads="1"/>
          </p:cNvSpPr>
          <p:nvPr>
            <p:ph type="title" idx="4294967295"/>
          </p:nvPr>
        </p:nvSpPr>
        <p:spPr>
          <a:xfrm>
            <a:off x="381000" y="76200"/>
            <a:ext cx="8472488" cy="1295400"/>
          </a:xfrm>
          <a:effectLst>
            <a:outerShdw dist="13470" dir="2700000" algn="ctr" rotWithShape="0">
              <a:schemeClr val="bg2"/>
            </a:outerShdw>
          </a:effectLst>
        </p:spPr>
        <p:txBody>
          <a:bodyPr lIns="92075" tIns="46038" rIns="92075" bIns="46038"/>
          <a:lstStyle/>
          <a:p>
            <a:pPr algn="ctr">
              <a:defRPr/>
            </a:pPr>
            <a:r>
              <a:rPr lang="en-US" sz="3200" b="0" i="1" dirty="0" smtClean="0">
                <a:effectLst>
                  <a:outerShdw blurRad="38100" dist="38100" dir="2700000" algn="tl">
                    <a:srgbClr val="000000"/>
                  </a:outerShdw>
                </a:effectLst>
              </a:rPr>
              <a:t>Thank  You  For  Attending</a:t>
            </a:r>
            <a:br>
              <a:rPr lang="en-US" sz="3200" b="0" i="1" dirty="0" smtClean="0">
                <a:effectLst>
                  <a:outerShdw blurRad="38100" dist="38100" dir="2700000" algn="tl">
                    <a:srgbClr val="000000"/>
                  </a:outerShdw>
                </a:effectLst>
              </a:rPr>
            </a:br>
            <a:r>
              <a:rPr lang="en-US" sz="3200" b="0" i="1" dirty="0" smtClean="0">
                <a:effectLst>
                  <a:outerShdw blurRad="38100" dist="38100" dir="2700000" algn="tl">
                    <a:srgbClr val="000000"/>
                  </a:outerShdw>
                </a:effectLst>
              </a:rPr>
              <a:t>Our  Program.</a:t>
            </a:r>
          </a:p>
        </p:txBody>
      </p:sp>
      <p:sp>
        <p:nvSpPr>
          <p:cNvPr id="93187" name="Rectangle 3"/>
          <p:cNvSpPr>
            <a:spLocks noGrp="1" noChangeArrowheads="1"/>
          </p:cNvSpPr>
          <p:nvPr>
            <p:ph type="body" idx="4294967295"/>
          </p:nvPr>
        </p:nvSpPr>
        <p:spPr>
          <a:xfrm>
            <a:off x="609600" y="1066800"/>
            <a:ext cx="8050213" cy="5457825"/>
          </a:xfrm>
          <a:noFill/>
        </p:spPr>
        <p:txBody>
          <a:bodyPr lIns="92075" tIns="46038" rIns="92075" bIns="46038"/>
          <a:lstStyle/>
          <a:p>
            <a:pPr algn="ctr">
              <a:buFontTx/>
              <a:buNone/>
            </a:pPr>
            <a:endParaRPr lang="en-US" dirty="0" smtClean="0">
              <a:solidFill>
                <a:srgbClr val="FFFF00"/>
              </a:solidFill>
            </a:endParaRPr>
          </a:p>
          <a:p>
            <a:pPr algn="ctr">
              <a:buFontTx/>
              <a:buNone/>
            </a:pPr>
            <a:r>
              <a:rPr lang="en-US" sz="3200" dirty="0" smtClean="0">
                <a:solidFill>
                  <a:srgbClr val="FFFF00"/>
                </a:solidFill>
              </a:rPr>
              <a:t> </a:t>
            </a:r>
            <a:endParaRPr lang="en-US" sz="2400" u="sng" dirty="0" smtClean="0">
              <a:solidFill>
                <a:srgbClr val="FFFF00"/>
              </a:solidFill>
            </a:endParaRPr>
          </a:p>
        </p:txBody>
      </p:sp>
      <p:pic>
        <p:nvPicPr>
          <p:cNvPr id="6146" name="Picture 2" descr="https://encrypted-tbn2.gstatic.com/images?q=tbn:ANd9GcQhfcgRi34vMHq5fQGXOw6_Iomjrz2_NgNLjHNBd5lkGFnq-ct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75260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2559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76199"/>
            <a:ext cx="3810000" cy="5828787"/>
          </a:xfrm>
          <a:prstGeom prst="rect">
            <a:avLst/>
          </a:prstGeom>
        </p:spPr>
      </p:pic>
    </p:spTree>
    <p:extLst>
      <p:ext uri="{BB962C8B-B14F-4D97-AF65-F5344CB8AC3E}">
        <p14:creationId xmlns:p14="http://schemas.microsoft.com/office/powerpoint/2010/main" val="3340382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0275" y="1647825"/>
            <a:ext cx="4743450"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64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8838" y="1595438"/>
            <a:ext cx="4886325"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64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325" y="2109788"/>
            <a:ext cx="470535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64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9325" y="1457325"/>
            <a:ext cx="4705350" cy="3943350"/>
          </a:xfrm>
          <a:prstGeom prst="rect">
            <a:avLst/>
          </a:prstGeom>
        </p:spPr>
      </p:pic>
    </p:spTree>
    <p:extLst>
      <p:ext uri="{BB962C8B-B14F-4D97-AF65-F5344CB8AC3E}">
        <p14:creationId xmlns:p14="http://schemas.microsoft.com/office/powerpoint/2010/main" val="295864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4562" y="1928812"/>
            <a:ext cx="4714875" cy="3000375"/>
          </a:xfrm>
          <a:prstGeom prst="rect">
            <a:avLst/>
          </a:prstGeom>
        </p:spPr>
      </p:pic>
    </p:spTree>
    <p:extLst>
      <p:ext uri="{BB962C8B-B14F-4D97-AF65-F5344CB8AC3E}">
        <p14:creationId xmlns:p14="http://schemas.microsoft.com/office/powerpoint/2010/main" val="295864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019800"/>
          </a:xfrm>
          <a:prstGeom prst="rect">
            <a:avLst/>
          </a:prstGeom>
        </p:spPr>
      </p:pic>
    </p:spTree>
    <p:extLst>
      <p:ext uri="{BB962C8B-B14F-4D97-AF65-F5344CB8AC3E}">
        <p14:creationId xmlns:p14="http://schemas.microsoft.com/office/powerpoint/2010/main" val="4169706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 y="0"/>
            <a:ext cx="9134475" cy="6019799"/>
          </a:xfrm>
          <a:prstGeom prst="rect">
            <a:avLst/>
          </a:prstGeom>
        </p:spPr>
      </p:pic>
    </p:spTree>
    <p:extLst>
      <p:ext uri="{BB962C8B-B14F-4D97-AF65-F5344CB8AC3E}">
        <p14:creationId xmlns:p14="http://schemas.microsoft.com/office/powerpoint/2010/main" val="2100774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5" name="Rectangle 5"/>
          <p:cNvSpPr>
            <a:spLocks noGrp="1" noChangeArrowheads="1"/>
          </p:cNvSpPr>
          <p:nvPr>
            <p:ph type="body" idx="1"/>
          </p:nvPr>
        </p:nvSpPr>
        <p:spPr>
          <a:xfrm>
            <a:off x="609600" y="304800"/>
            <a:ext cx="8077200" cy="6096000"/>
          </a:xfrm>
        </p:spPr>
        <p:txBody>
          <a:bodyPr/>
          <a:lstStyle/>
          <a:p>
            <a:pPr marL="233363" indent="-233363" algn="ctr">
              <a:lnSpc>
                <a:spcPct val="90000"/>
              </a:lnSpc>
              <a:spcBef>
                <a:spcPct val="40000"/>
              </a:spcBef>
              <a:buClr>
                <a:srgbClr val="31468D"/>
              </a:buClr>
              <a:buFontTx/>
              <a:buNone/>
            </a:pPr>
            <a:r>
              <a:rPr lang="en-US" sz="6000" b="1" dirty="0"/>
              <a:t/>
            </a:r>
            <a:br>
              <a:rPr lang="en-US" sz="6000" b="1" dirty="0"/>
            </a:br>
            <a:endParaRPr lang="en-US" sz="6000" dirty="0"/>
          </a:p>
          <a:p>
            <a:pPr marL="233363" indent="-233363" algn="ctr">
              <a:lnSpc>
                <a:spcPct val="90000"/>
              </a:lnSpc>
              <a:spcBef>
                <a:spcPct val="40000"/>
              </a:spcBef>
              <a:buClr>
                <a:srgbClr val="31468D"/>
              </a:buClr>
              <a:buFontTx/>
              <a:buNone/>
            </a:pPr>
            <a:endParaRPr lang="en-US" sz="4000" dirty="0">
              <a:solidFill>
                <a:srgbClr val="31468D"/>
              </a:solidFill>
              <a:latin typeface="Univers 55" pitchFamily="34"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166688"/>
            <a:ext cx="4171950" cy="5808508"/>
          </a:xfrm>
          <a:prstGeom prst="rect">
            <a:avLst/>
          </a:prstGeom>
        </p:spPr>
      </p:pic>
    </p:spTree>
    <p:extLst>
      <p:ext uri="{BB962C8B-B14F-4D97-AF65-F5344CB8AC3E}">
        <p14:creationId xmlns:p14="http://schemas.microsoft.com/office/powerpoint/2010/main" val="853629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OPT" val="Object 4"/>
</p:tagLst>
</file>

<file path=ppt/tags/tag2.xml><?xml version="1.0" encoding="utf-8"?>
<p:tagLst xmlns:a="http://schemas.openxmlformats.org/drawingml/2006/main" xmlns:r="http://schemas.openxmlformats.org/officeDocument/2006/relationships" xmlns:p="http://schemas.openxmlformats.org/presentationml/2006/main">
  <p:tag name="RNROPT" val="Object 4"/>
</p:tagLst>
</file>

<file path=ppt/tags/tag3.xml><?xml version="1.0" encoding="utf-8"?>
<p:tagLst xmlns:a="http://schemas.openxmlformats.org/drawingml/2006/main" xmlns:r="http://schemas.openxmlformats.org/officeDocument/2006/relationships" xmlns:p="http://schemas.openxmlformats.org/presentationml/2006/main">
  <p:tag name="RNROPT" val="Picture 4"/>
</p:tagLst>
</file>

<file path=ppt/tags/tag4.xml><?xml version="1.0" encoding="utf-8"?>
<p:tagLst xmlns:a="http://schemas.openxmlformats.org/drawingml/2006/main" xmlns:r="http://schemas.openxmlformats.org/officeDocument/2006/relationships" xmlns:p="http://schemas.openxmlformats.org/presentationml/2006/main">
  <p:tag name="RNROPT" val="Object 7"/>
</p:tagLst>
</file>

<file path=ppt/tags/tag5.xml><?xml version="1.0" encoding="utf-8"?>
<p:tagLst xmlns:a="http://schemas.openxmlformats.org/drawingml/2006/main" xmlns:r="http://schemas.openxmlformats.org/officeDocument/2006/relationships" xmlns:p="http://schemas.openxmlformats.org/presentationml/2006/main">
  <p:tag name="RNROPT" val="Object 2"/>
</p:tagLst>
</file>

<file path=ppt/tags/tag6.xml><?xml version="1.0" encoding="utf-8"?>
<p:tagLst xmlns:a="http://schemas.openxmlformats.org/drawingml/2006/main" xmlns:r="http://schemas.openxmlformats.org/officeDocument/2006/relationships" xmlns:p="http://schemas.openxmlformats.org/presentationml/2006/main">
  <p:tag name="RNROPT" val="Object 7"/>
</p:tagLst>
</file>

<file path=ppt/theme/theme1.xml><?xml version="1.0" encoding="utf-8"?>
<a:theme xmlns:a="http://schemas.openxmlformats.org/drawingml/2006/main" name="FAA branding">
  <a:themeElements>
    <a:clrScheme name="FAA brand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 brand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FAA brand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 brand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 brand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 brand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 brand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 brand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 brand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 brand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 brand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 brand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 brand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 brand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H:\FAA Powerpoint template_files\Template_files\FAA branding.pot</Template>
  <TotalTime>10099</TotalTime>
  <Words>1005</Words>
  <Application>Microsoft Office PowerPoint</Application>
  <PresentationFormat>On-screen Show (4:3)</PresentationFormat>
  <Paragraphs>325</Paragraphs>
  <Slides>42</Slides>
  <Notes>10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FAA branding</vt:lpstr>
      <vt:lpstr>North Florida FSDO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being done to achieve  a safer flying environment?  </vt:lpstr>
      <vt:lpstr>What is being done to achieve  a safer flying environment?  </vt:lpstr>
      <vt:lpstr>Known 'Best Practices' for  AIRFIELD SAFETY </vt:lpstr>
      <vt:lpstr>Known 'Best Practices' for  AIRFIELD SAFETY </vt:lpstr>
      <vt:lpstr>What else is being done to achieve  a safer flying environment?  </vt:lpstr>
      <vt:lpstr>What else is being done to achieve  a safer flying environment? Continuing Education !!!</vt:lpstr>
      <vt:lpstr>FAASTeam Safety Seminars On Line Courses</vt:lpstr>
      <vt:lpstr>Thank  You  For  Attending Our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FSDO-15</dc:title>
  <dc:creator>Emily Enlow</dc:creator>
  <cp:lastModifiedBy>Dennis Whitley</cp:lastModifiedBy>
  <cp:revision>590</cp:revision>
  <cp:lastPrinted>2001-04-10T12:08:28Z</cp:lastPrinted>
  <dcterms:created xsi:type="dcterms:W3CDTF">1998-11-14T01:44:32Z</dcterms:created>
  <dcterms:modified xsi:type="dcterms:W3CDTF">2013-08-15T20:02:07Z</dcterms:modified>
</cp:coreProperties>
</file>